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307" r:id="rId2"/>
    <p:sldId id="308" r:id="rId3"/>
    <p:sldId id="309"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Lst>
  <p:sldSz cx="9144000" cy="5143500" type="screen16x9"/>
  <p:notesSz cx="6858000" cy="9144000"/>
  <p:embeddedFontLst>
    <p:embeddedFont>
      <p:font typeface="Exo 2" panose="020B0604020202020204" charset="0"/>
      <p:regular r:id="rId25"/>
      <p:bold r:id="rId26"/>
      <p:italic r:id="rId27"/>
      <p:boldItalic r:id="rId28"/>
    </p:embeddedFont>
    <p:embeddedFont>
      <p:font typeface="Fira Sans Extra Condensed Medium" panose="020B0604020202020204" charset="0"/>
      <p:regular r:id="rId29"/>
      <p:bold r:id="rId30"/>
      <p:italic r:id="rId31"/>
      <p:boldItalic r:id="rId32"/>
    </p:embeddedFont>
    <p:embeddedFont>
      <p:font typeface="Roboto Condensed" panose="020B0604020202020204" charset="0"/>
      <p:regular r:id="rId33"/>
      <p:bold r:id="rId34"/>
      <p:italic r:id="rId35"/>
      <p:boldItalic r:id="rId36"/>
    </p:embeddedFont>
    <p:embeddedFont>
      <p:font typeface="Roboto Condensed Light" panose="020B0604020202020204" charset="0"/>
      <p:regular r:id="rId37"/>
      <p:bold r:id="rId38"/>
      <p:italic r:id="rId39"/>
      <p:boldItalic r:id="rId40"/>
    </p:embeddedFont>
    <p:embeddedFont>
      <p:font typeface="Squada One"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84FE8D-63F0-43E1-861C-B5D29A5D0F03}">
  <a:tblStyle styleId="{0C84FE8D-63F0-43E1-861C-B5D29A5D0F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794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04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89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633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628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108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92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249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50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276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37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603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623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476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989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8" r:id="rId4"/>
    <p:sldLayoutId id="2147483663" r:id="rId5"/>
    <p:sldLayoutId id="2147483669"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ettel.github.io/codecity.html"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7.png"/><Relationship Id="rId10" Type="http://schemas.openxmlformats.org/officeDocument/2006/relationships/image" Target="../media/image40.png"/><Relationship Id="rId4" Type="http://schemas.microsoft.com/office/2007/relationships/hdphoto" Target="../media/hdphoto2.wdp"/><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premotool.com/"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www.attrakdiff.de/index-en.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it-it/pricing/calculator/"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24.png"/><Relationship Id="rId12" Type="http://schemas.openxmlformats.org/officeDocument/2006/relationships/image" Target="../media/image18.png"/><Relationship Id="rId2" Type="http://schemas.openxmlformats.org/officeDocument/2006/relationships/image" Target="../media/image14.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20.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4633473" y="3101128"/>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The experience manager </a:t>
            </a:r>
          </a:p>
          <a:p>
            <a:pPr marL="0" lvl="0" indent="0" algn="r" rtl="0">
              <a:spcBef>
                <a:spcPts val="0"/>
              </a:spcBef>
              <a:spcAft>
                <a:spcPts val="0"/>
              </a:spcAft>
              <a:buNone/>
            </a:pPr>
            <a:r>
              <a:rPr lang="it-IT" dirty="0"/>
              <a:t>designed by Silvia Del Piano, Stefano Foti and Gianmarco Zizzo</a:t>
            </a:r>
            <a:endParaRPr dirty="0"/>
          </a:p>
        </p:txBody>
      </p:sp>
      <p:sp>
        <p:nvSpPr>
          <p:cNvPr id="137" name="Google Shape;137;p28"/>
          <p:cNvSpPr txBox="1">
            <a:spLocks noGrp="1"/>
          </p:cNvSpPr>
          <p:nvPr>
            <p:ph type="ctrTitle"/>
          </p:nvPr>
        </p:nvSpPr>
        <p:spPr>
          <a:xfrm>
            <a:off x="928513" y="1318828"/>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t>MuSa</a:t>
            </a:r>
            <a:endParaRPr dirty="0"/>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3" name="Immagine 2" descr="Immagine che contiene disegnando&#10;&#10;Descrizione generata automaticamente">
            <a:extLst>
              <a:ext uri="{FF2B5EF4-FFF2-40B4-BE49-F238E27FC236}">
                <a16:creationId xmlns:a16="http://schemas.microsoft.com/office/drawing/2014/main" id="{0DE06448-D829-4B09-B65B-151198FA66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81" b="89720" l="1794" r="94619">
                        <a14:foregroundMark x1="38565" y1="4361" x2="38565" y2="4361"/>
                        <a14:foregroundMark x1="27563" y1="11215" x2="17937" y2="15576"/>
                        <a14:foregroundMark x1="28938" y1="10592" x2="27563" y2="11215"/>
                        <a14:foregroundMark x1="29627" y1="10280" x2="28938" y2="10592"/>
                        <a14:foregroundMark x1="37744" y1="6603" x2="29627" y2="10280"/>
                        <a14:foregroundMark x1="6747" y1="27103" x2="4933" y2="28972"/>
                        <a14:foregroundMark x1="17937" y1="15576" x2="6747" y2="27103"/>
                        <a14:foregroundMark x1="6050" y1="42679" x2="6278" y2="45483"/>
                        <a14:foregroundMark x1="5999" y1="42056" x2="6050" y2="42679"/>
                        <a14:foregroundMark x1="5923" y1="41121" x2="5999" y2="42056"/>
                        <a14:foregroundMark x1="5416" y1="34891" x2="5923" y2="41121"/>
                        <a14:foregroundMark x1="5238" y1="32710" x2="5416" y2="34891"/>
                        <a14:foregroundMark x1="4933" y1="28972" x2="5238" y2="32710"/>
                        <a14:foregroundMark x1="17489" y1="61059" x2="17937" y2="61682"/>
                        <a14:foregroundMark x1="6278" y1="45483" x2="17489" y2="61059"/>
                        <a14:foregroundMark x1="61082" y1="9636" x2="65022" y2="10280"/>
                        <a14:foregroundMark x1="76600" y1="15821" x2="85202" y2="19938"/>
                        <a14:foregroundMark x1="69579" y1="12461" x2="71713" y2="13482"/>
                        <a14:foregroundMark x1="65022" y1="10280" x2="69579" y2="12461"/>
                        <a14:foregroundMark x1="85202" y1="19938" x2="93274" y2="37072"/>
                        <a14:foregroundMark x1="93274" y1="37072" x2="78027" y2="59190"/>
                        <a14:foregroundMark x1="66816" y1="5919" x2="65151" y2="5575"/>
                        <a14:foregroundMark x1="58150" y1="5013" x2="64126" y2="6542"/>
                        <a14:foregroundMark x1="55605" y1="4361" x2="56191" y2="4511"/>
                        <a14:foregroundMark x1="52018" y1="4361" x2="52018" y2="4361"/>
                        <a14:foregroundMark x1="48879" y1="48598" x2="48879" y2="48598"/>
                        <a14:foregroundMark x1="55511" y1="7893" x2="56502" y2="7788"/>
                        <a14:foregroundMark x1="4933" y1="29595" x2="3139" y2="33956"/>
                        <a14:foregroundMark x1="41645" y1="8411" x2="56951" y2="8411"/>
                        <a14:foregroundMark x1="2242" y1="41745" x2="2242" y2="41745"/>
                        <a14:foregroundMark x1="94619" y1="36760" x2="94619" y2="36760"/>
                        <a14:foregroundMark x1="4933" y1="45483" x2="4933" y2="45483"/>
                        <a14:foregroundMark x1="26457" y1="11215" x2="40359" y2="7788"/>
                        <a14:backgroundMark x1="16592" y1="32710" x2="16592" y2="32710"/>
                        <a14:backgroundMark x1="21973" y1="27414" x2="21525" y2="40498"/>
                        <a14:backgroundMark x1="71749" y1="22741" x2="75336" y2="30530"/>
                        <a14:backgroundMark x1="70404" y1="13707" x2="70404" y2="13707"/>
                        <a14:backgroundMark x1="71749" y1="13707" x2="71749" y2="13707"/>
                        <a14:backgroundMark x1="73543" y1="15576" x2="73543" y2="15576"/>
                        <a14:backgroundMark x1="68610" y1="12461" x2="68610" y2="12461"/>
                        <a14:backgroundMark x1="1345" y1="27103" x2="1345" y2="27103"/>
                        <a14:backgroundMark x1="897" y1="42679" x2="897" y2="42679"/>
                        <a14:backgroundMark x1="897" y1="34891" x2="897" y2="34891"/>
                        <a14:backgroundMark x1="897" y1="41121" x2="897" y2="41121"/>
                        <a14:backgroundMark x1="897" y1="42056" x2="897" y2="42056"/>
                        <a14:backgroundMark x1="43049" y1="11526" x2="43049" y2="11526"/>
                        <a14:backgroundMark x1="37483" y1="11608" x2="39462" y2="11215"/>
                        <a14:backgroundMark x1="17489" y1="61682" x2="17489" y2="61682"/>
                        <a14:backgroundMark x1="16143" y1="61059" x2="16143" y2="61059"/>
                        <a14:backgroundMark x1="74439" y1="15265" x2="74439" y2="15265"/>
                        <a14:backgroundMark x1="73543" y1="15265" x2="73543" y2="15265"/>
                        <a14:backgroundMark x1="73543" y1="15265" x2="73543" y2="15265"/>
                        <a14:backgroundMark x1="71300" y1="13707" x2="75336" y2="16511"/>
                      </a14:backgroundRemoval>
                    </a14:imgEffect>
                  </a14:imgLayer>
                </a14:imgProps>
              </a:ext>
            </a:extLst>
          </a:blip>
          <a:stretch>
            <a:fillRect/>
          </a:stretch>
        </p:blipFill>
        <p:spPr>
          <a:xfrm>
            <a:off x="5846731" y="-3191"/>
            <a:ext cx="2124371" cy="3057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297180" y="197361"/>
            <a:ext cx="8412480" cy="946200"/>
          </a:xfrm>
          <a:prstGeom prst="rect">
            <a:avLst/>
          </a:prstGeom>
        </p:spPr>
        <p:txBody>
          <a:bodyPr spcFirstLastPara="1" wrap="square" lIns="91425" tIns="91425" rIns="91425" bIns="91425" anchor="t" anchorCtr="0">
            <a:noAutofit/>
          </a:bodyPr>
          <a:lstStyle/>
          <a:p>
            <a:pPr lvl="0"/>
            <a:r>
              <a:rPr lang="it-IT" dirty="0"/>
              <a:t>U</a:t>
            </a:r>
            <a:r>
              <a:rPr lang="en-US" dirty="0"/>
              <a:t>SER’S FEEDBACK</a:t>
            </a:r>
            <a:br>
              <a:rPr lang="en-US" dirty="0"/>
            </a:br>
            <a:br>
              <a:rPr lang="en-US" sz="800" dirty="0"/>
            </a:br>
            <a:r>
              <a:rPr lang="en-US" sz="1400" b="0" dirty="0"/>
              <a:t>During the development process we're keeping track of the opinions of the users to understand if we're effectively building something of value. In particular, the following results of the surveys we made are quite encouraging.</a:t>
            </a:r>
            <a:br>
              <a:rPr lang="en-US" dirty="0"/>
            </a:br>
            <a:endParaRPr dirty="0"/>
          </a:p>
        </p:txBody>
      </p:sp>
      <p:cxnSp>
        <p:nvCxnSpPr>
          <p:cNvPr id="10" name="Google Shape;236;p36">
            <a:extLst>
              <a:ext uri="{FF2B5EF4-FFF2-40B4-BE49-F238E27FC236}">
                <a16:creationId xmlns:a16="http://schemas.microsoft.com/office/drawing/2014/main" id="{A694E252-F9D1-44F5-AE19-D25A7B727EDD}"/>
              </a:ext>
            </a:extLst>
          </p:cNvPr>
          <p:cNvCxnSpPr>
            <a:cxnSpLocks/>
          </p:cNvCxnSpPr>
          <p:nvPr/>
        </p:nvCxnSpPr>
        <p:spPr>
          <a:xfrm>
            <a:off x="2179320" y="1986296"/>
            <a:ext cx="1089338" cy="0"/>
          </a:xfrm>
          <a:prstGeom prst="straightConnector1">
            <a:avLst/>
          </a:prstGeom>
          <a:noFill/>
          <a:ln w="9525" cap="flat" cmpd="sng">
            <a:solidFill>
              <a:schemeClr val="dk1"/>
            </a:solidFill>
            <a:prstDash val="solid"/>
            <a:round/>
            <a:headEnd type="none" w="med" len="med"/>
            <a:tailEnd type="none" w="med" len="med"/>
          </a:ln>
        </p:spPr>
      </p:cxnSp>
      <p:pic>
        <p:nvPicPr>
          <p:cNvPr id="12" name="Immagine 11">
            <a:extLst>
              <a:ext uri="{FF2B5EF4-FFF2-40B4-BE49-F238E27FC236}">
                <a16:creationId xmlns:a16="http://schemas.microsoft.com/office/drawing/2014/main" id="{2F86D879-1D17-41CE-884B-42CB1112959A}"/>
              </a:ext>
            </a:extLst>
          </p:cNvPr>
          <p:cNvPicPr>
            <a:picLocks noChangeAspect="1"/>
          </p:cNvPicPr>
          <p:nvPr/>
        </p:nvPicPr>
        <p:blipFill>
          <a:blip r:embed="rId3"/>
          <a:srcRect/>
          <a:stretch/>
        </p:blipFill>
        <p:spPr>
          <a:xfrm>
            <a:off x="3268658" y="1840461"/>
            <a:ext cx="5342141" cy="2429519"/>
          </a:xfrm>
          <a:prstGeom prst="snip2DiagRect">
            <a:avLst/>
          </a:prstGeom>
          <a:ln w="38100">
            <a:solidFill>
              <a:schemeClr val="accent1"/>
            </a:solidFill>
          </a:ln>
        </p:spPr>
      </p:pic>
      <p:sp>
        <p:nvSpPr>
          <p:cNvPr id="2" name="CasellaDiTesto 1">
            <a:extLst>
              <a:ext uri="{FF2B5EF4-FFF2-40B4-BE49-F238E27FC236}">
                <a16:creationId xmlns:a16="http://schemas.microsoft.com/office/drawing/2014/main" id="{0EB14482-0BF2-479A-A352-CDE63C6EA71B}"/>
              </a:ext>
            </a:extLst>
          </p:cNvPr>
          <p:cNvSpPr txBox="1"/>
          <p:nvPr/>
        </p:nvSpPr>
        <p:spPr>
          <a:xfrm>
            <a:off x="811442" y="2144154"/>
            <a:ext cx="2179320" cy="954107"/>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We're also taking into account our user's opinion to build an interface which can be to their liking.</a:t>
            </a:r>
          </a:p>
        </p:txBody>
      </p:sp>
    </p:spTree>
    <p:extLst>
      <p:ext uri="{BB962C8B-B14F-4D97-AF65-F5344CB8AC3E}">
        <p14:creationId xmlns:p14="http://schemas.microsoft.com/office/powerpoint/2010/main" val="3794467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COMPLEXITY &amp; RESPONSIVENESS</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632460"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632460" y="1215443"/>
            <a:ext cx="7810500" cy="902899"/>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632460" y="1215444"/>
            <a:ext cx="7810500" cy="90290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632460" y="1157461"/>
            <a:ext cx="7879080" cy="946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rgbClr val="0A3455"/>
                </a:solidFill>
              </a:rPr>
              <a:t>We need our system to be </a:t>
            </a:r>
            <a:r>
              <a:rPr lang="en-US" sz="1800" b="1" dirty="0">
                <a:solidFill>
                  <a:srgbClr val="0A3455"/>
                </a:solidFill>
              </a:rPr>
              <a:t>responsive</a:t>
            </a:r>
            <a:r>
              <a:rPr lang="en-US" sz="1800" dirty="0">
                <a:solidFill>
                  <a:srgbClr val="0A3455"/>
                </a:solidFill>
              </a:rPr>
              <a:t> to follow the user in real-time during his visit, but at the same time we also don't want to flood our network with messages, keeping the </a:t>
            </a:r>
            <a:r>
              <a:rPr lang="en-US" sz="1800" b="1" dirty="0">
                <a:solidFill>
                  <a:srgbClr val="0A3455"/>
                </a:solidFill>
              </a:rPr>
              <a:t>complexity low</a:t>
            </a:r>
            <a:r>
              <a:rPr lang="en-US" sz="1800" dirty="0">
                <a:solidFill>
                  <a:srgbClr val="0A3455"/>
                </a:solidFill>
              </a:rPr>
              <a:t>, also to save the board's power.</a:t>
            </a:r>
          </a:p>
          <a:p>
            <a:pPr marL="0" indent="0" algn="l"/>
            <a:endParaRPr lang="en-US" dirty="0">
              <a:solidFill>
                <a:schemeClr val="lt1"/>
              </a:solidFill>
            </a:endParaRPr>
          </a:p>
        </p:txBody>
      </p:sp>
      <p:cxnSp>
        <p:nvCxnSpPr>
          <p:cNvPr id="11" name="Google Shape;255;p37">
            <a:extLst>
              <a:ext uri="{FF2B5EF4-FFF2-40B4-BE49-F238E27FC236}">
                <a16:creationId xmlns:a16="http://schemas.microsoft.com/office/drawing/2014/main" id="{89F3A565-E198-4AEA-8687-8775C9A4A7D5}"/>
              </a:ext>
            </a:extLst>
          </p:cNvPr>
          <p:cNvCxnSpPr>
            <a:cxnSpLocks/>
          </p:cNvCxnSpPr>
          <p:nvPr/>
        </p:nvCxnSpPr>
        <p:spPr>
          <a:xfrm flipH="1">
            <a:off x="8442960" y="2743828"/>
            <a:ext cx="701040" cy="0"/>
          </a:xfrm>
          <a:prstGeom prst="straightConnector1">
            <a:avLst/>
          </a:prstGeom>
          <a:noFill/>
          <a:ln w="9525" cap="flat" cmpd="sng">
            <a:solidFill>
              <a:schemeClr val="dk1"/>
            </a:solidFill>
            <a:prstDash val="solid"/>
            <a:round/>
            <a:headEnd type="none" w="med" len="med"/>
            <a:tailEnd type="none" w="med" len="med"/>
          </a:ln>
        </p:spPr>
      </p:cxnSp>
      <p:sp>
        <p:nvSpPr>
          <p:cNvPr id="12" name="Google Shape;256;p37">
            <a:extLst>
              <a:ext uri="{FF2B5EF4-FFF2-40B4-BE49-F238E27FC236}">
                <a16:creationId xmlns:a16="http://schemas.microsoft.com/office/drawing/2014/main" id="{B07B6684-956A-4D6A-B476-F04FBE2E2F42}"/>
              </a:ext>
            </a:extLst>
          </p:cNvPr>
          <p:cNvSpPr/>
          <p:nvPr/>
        </p:nvSpPr>
        <p:spPr>
          <a:xfrm>
            <a:off x="632460" y="2466207"/>
            <a:ext cx="7810500" cy="902899"/>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9;p33">
            <a:extLst>
              <a:ext uri="{FF2B5EF4-FFF2-40B4-BE49-F238E27FC236}">
                <a16:creationId xmlns:a16="http://schemas.microsoft.com/office/drawing/2014/main" id="{FEF18A40-7C1C-4490-8CB2-6F94FDEB1253}"/>
              </a:ext>
            </a:extLst>
          </p:cNvPr>
          <p:cNvSpPr/>
          <p:nvPr/>
        </p:nvSpPr>
        <p:spPr>
          <a:xfrm>
            <a:off x="632460" y="2466208"/>
            <a:ext cx="7810500" cy="90290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64;p37">
            <a:extLst>
              <a:ext uri="{FF2B5EF4-FFF2-40B4-BE49-F238E27FC236}">
                <a16:creationId xmlns:a16="http://schemas.microsoft.com/office/drawing/2014/main" id="{585B393B-0A95-4D0D-8E9D-C959DCD4CCE0}"/>
              </a:ext>
            </a:extLst>
          </p:cNvPr>
          <p:cNvSpPr txBox="1">
            <a:spLocks/>
          </p:cNvSpPr>
          <p:nvPr/>
        </p:nvSpPr>
        <p:spPr>
          <a:xfrm flipH="1">
            <a:off x="632460" y="2408225"/>
            <a:ext cx="7879080" cy="946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rgbClr val="0A3455"/>
                </a:solidFill>
              </a:rPr>
              <a:t>This also affects the cost: we want to</a:t>
            </a:r>
            <a:r>
              <a:rPr lang="en-US" sz="1800" b="1" dirty="0">
                <a:solidFill>
                  <a:srgbClr val="0A3455"/>
                </a:solidFill>
              </a:rPr>
              <a:t> push the limits of our free plan </a:t>
            </a:r>
            <a:r>
              <a:rPr lang="en-US" sz="1800" dirty="0">
                <a:solidFill>
                  <a:srgbClr val="0A3455"/>
                </a:solidFill>
              </a:rPr>
              <a:t>to exploit it to the fullest (the limit of messages we can send to Azure is 8000 per day), so that we can pay as less as possible.</a:t>
            </a:r>
          </a:p>
        </p:txBody>
      </p:sp>
      <p:cxnSp>
        <p:nvCxnSpPr>
          <p:cNvPr id="20" name="Google Shape;255;p37">
            <a:extLst>
              <a:ext uri="{FF2B5EF4-FFF2-40B4-BE49-F238E27FC236}">
                <a16:creationId xmlns:a16="http://schemas.microsoft.com/office/drawing/2014/main" id="{971EB4E9-7281-4EA9-B77D-E42459C917E5}"/>
              </a:ext>
            </a:extLst>
          </p:cNvPr>
          <p:cNvCxnSpPr>
            <a:cxnSpLocks/>
          </p:cNvCxnSpPr>
          <p:nvPr/>
        </p:nvCxnSpPr>
        <p:spPr>
          <a:xfrm flipH="1">
            <a:off x="0" y="3921927"/>
            <a:ext cx="632460" cy="0"/>
          </a:xfrm>
          <a:prstGeom prst="straightConnector1">
            <a:avLst/>
          </a:prstGeom>
          <a:noFill/>
          <a:ln w="9525" cap="flat" cmpd="sng">
            <a:solidFill>
              <a:schemeClr val="dk1"/>
            </a:solidFill>
            <a:prstDash val="solid"/>
            <a:round/>
            <a:headEnd type="none" w="med" len="med"/>
            <a:tailEnd type="none" w="med" len="med"/>
          </a:ln>
        </p:spPr>
      </p:cxnSp>
      <p:sp>
        <p:nvSpPr>
          <p:cNvPr id="21" name="Google Shape;256;p37">
            <a:extLst>
              <a:ext uri="{FF2B5EF4-FFF2-40B4-BE49-F238E27FC236}">
                <a16:creationId xmlns:a16="http://schemas.microsoft.com/office/drawing/2014/main" id="{3F6BD17C-60CA-450C-83B2-343FA35A708F}"/>
              </a:ext>
            </a:extLst>
          </p:cNvPr>
          <p:cNvSpPr/>
          <p:nvPr/>
        </p:nvSpPr>
        <p:spPr>
          <a:xfrm>
            <a:off x="632460" y="3690026"/>
            <a:ext cx="7810500" cy="902899"/>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9;p33">
            <a:extLst>
              <a:ext uri="{FF2B5EF4-FFF2-40B4-BE49-F238E27FC236}">
                <a16:creationId xmlns:a16="http://schemas.microsoft.com/office/drawing/2014/main" id="{65E8E02B-5098-4411-A7AF-F89252F76884}"/>
              </a:ext>
            </a:extLst>
          </p:cNvPr>
          <p:cNvSpPr/>
          <p:nvPr/>
        </p:nvSpPr>
        <p:spPr>
          <a:xfrm>
            <a:off x="632460" y="3690027"/>
            <a:ext cx="7810500" cy="902907"/>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64;p37">
            <a:extLst>
              <a:ext uri="{FF2B5EF4-FFF2-40B4-BE49-F238E27FC236}">
                <a16:creationId xmlns:a16="http://schemas.microsoft.com/office/drawing/2014/main" id="{D50FABC8-B5DB-49BD-96C4-5703E11621DF}"/>
              </a:ext>
            </a:extLst>
          </p:cNvPr>
          <p:cNvSpPr txBox="1">
            <a:spLocks/>
          </p:cNvSpPr>
          <p:nvPr/>
        </p:nvSpPr>
        <p:spPr>
          <a:xfrm flipH="1">
            <a:off x="632460" y="3632044"/>
            <a:ext cx="7879080" cy="946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rgbClr val="0A3455"/>
                </a:solidFill>
              </a:rPr>
              <a:t>This can be achieved by taking advantage of </a:t>
            </a:r>
            <a:r>
              <a:rPr lang="en-US" sz="1800" b="1" dirty="0">
                <a:solidFill>
                  <a:srgbClr val="0A3455"/>
                </a:solidFill>
              </a:rPr>
              <a:t>edge computing</a:t>
            </a:r>
            <a:r>
              <a:rPr lang="en-US" sz="1800" dirty="0">
                <a:solidFill>
                  <a:srgbClr val="0A3455"/>
                </a:solidFill>
              </a:rPr>
              <a:t>: we do data pre-processing in the gateway to aggregate messages of different boards and send to Azure a single report.</a:t>
            </a:r>
          </a:p>
        </p:txBody>
      </p:sp>
    </p:spTree>
    <p:extLst>
      <p:ext uri="{BB962C8B-B14F-4D97-AF65-F5344CB8AC3E}">
        <p14:creationId xmlns:p14="http://schemas.microsoft.com/office/powerpoint/2010/main" val="2503957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it-IT" dirty="0"/>
              <a:t>COMPLEXITY &amp; RESPONSIVENESS</a:t>
            </a:r>
            <a:endParaRPr dirty="0"/>
          </a:p>
        </p:txBody>
      </p:sp>
      <p:sp>
        <p:nvSpPr>
          <p:cNvPr id="2" name="CasellaDiTesto 1">
            <a:extLst>
              <a:ext uri="{FF2B5EF4-FFF2-40B4-BE49-F238E27FC236}">
                <a16:creationId xmlns:a16="http://schemas.microsoft.com/office/drawing/2014/main" id="{865552F8-6C96-42C6-895D-7913F0B41F41}"/>
              </a:ext>
            </a:extLst>
          </p:cNvPr>
          <p:cNvSpPr txBox="1"/>
          <p:nvPr/>
        </p:nvSpPr>
        <p:spPr>
          <a:xfrm>
            <a:off x="650085" y="1169510"/>
            <a:ext cx="7737150" cy="3539430"/>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Let's do a </a:t>
            </a:r>
            <a:r>
              <a:rPr lang="en-US" b="1" dirty="0">
                <a:solidFill>
                  <a:schemeClr val="tx1"/>
                </a:solidFill>
                <a:latin typeface="Roboto Condensed Light" panose="020B0604020202020204" charset="0"/>
                <a:ea typeface="Roboto Condensed Light" panose="020B0604020202020204" charset="0"/>
              </a:rPr>
              <a:t>short evaluation </a:t>
            </a:r>
            <a:r>
              <a:rPr lang="en-US" dirty="0">
                <a:solidFill>
                  <a:schemeClr val="tx1"/>
                </a:solidFill>
                <a:latin typeface="Roboto Condensed Light" panose="020B0604020202020204" charset="0"/>
                <a:ea typeface="Roboto Condensed Light" panose="020B0604020202020204" charset="0"/>
              </a:rPr>
              <a:t>in terms of complexity and responsiveness of this system, let's consider the following scenario:</a:t>
            </a:r>
            <a:br>
              <a:rPr lang="en-US" dirty="0">
                <a:solidFill>
                  <a:schemeClr val="tx1"/>
                </a:solidFill>
                <a:latin typeface="Roboto Condensed Light" panose="020B0604020202020204" charset="0"/>
                <a:ea typeface="Roboto Condensed Light" panose="020B0604020202020204" charset="0"/>
              </a:rPr>
            </a:br>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we have 30 STM-</a:t>
            </a:r>
            <a:r>
              <a:rPr lang="en-US" dirty="0" err="1">
                <a:solidFill>
                  <a:schemeClr val="tx1"/>
                </a:solidFill>
                <a:latin typeface="Roboto Condensed Light" panose="020B0604020202020204" charset="0"/>
                <a:ea typeface="Roboto Condensed Light" panose="020B0604020202020204" charset="0"/>
              </a:rPr>
              <a:t>Nucleo</a:t>
            </a:r>
            <a:r>
              <a:rPr lang="en-US" dirty="0">
                <a:solidFill>
                  <a:schemeClr val="tx1"/>
                </a:solidFill>
                <a:latin typeface="Roboto Condensed Light" panose="020B0604020202020204" charset="0"/>
                <a:ea typeface="Roboto Condensed Light" panose="020B0604020202020204" charset="0"/>
              </a:rPr>
              <a:t> boards that send 1 message per second</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a:t>
            </a:r>
            <a:r>
              <a:rPr lang="en-US" b="1" dirty="0">
                <a:solidFill>
                  <a:schemeClr val="tx1"/>
                </a:solidFill>
                <a:latin typeface="Roboto Condensed Light" panose="020B0604020202020204" charset="0"/>
                <a:ea typeface="Roboto Condensed Light" panose="020B0604020202020204" charset="0"/>
              </a:rPr>
              <a:t>raw data is sent to Azure</a:t>
            </a:r>
            <a:r>
              <a:rPr lang="en-US" dirty="0">
                <a:solidFill>
                  <a:schemeClr val="tx1"/>
                </a:solidFill>
                <a:latin typeface="Roboto Condensed Light" panose="020B0604020202020204" charset="0"/>
                <a:ea typeface="Roboto Condensed Light" panose="020B0604020202020204" charset="0"/>
              </a:rPr>
              <a:t>: this means that there are around 30 messages * 60 s = 1800 messages each minute, which means that in 8000 / 1800 </a:t>
            </a:r>
            <a:r>
              <a:rPr lang="en-US" b="1" dirty="0">
                <a:solidFill>
                  <a:schemeClr val="tx1"/>
                </a:solidFill>
                <a:latin typeface="Roboto Condensed Light" panose="020B0604020202020204" charset="0"/>
                <a:ea typeface="Roboto Condensed Light" panose="020B0604020202020204" charset="0"/>
              </a:rPr>
              <a:t>= 4,4 minutes </a:t>
            </a:r>
            <a:r>
              <a:rPr lang="en-US" dirty="0">
                <a:solidFill>
                  <a:schemeClr val="tx1"/>
                </a:solidFill>
                <a:latin typeface="Roboto Condensed Light" panose="020B0604020202020204" charset="0"/>
                <a:ea typeface="Roboto Condensed Light" panose="020B0604020202020204" charset="0"/>
              </a:rPr>
              <a:t>the </a:t>
            </a:r>
            <a:r>
              <a:rPr lang="en-US" b="1" dirty="0">
                <a:solidFill>
                  <a:schemeClr val="tx1"/>
                </a:solidFill>
                <a:latin typeface="Roboto Condensed Light" panose="020B0604020202020204" charset="0"/>
                <a:ea typeface="Roboto Condensed Light" panose="020B0604020202020204" charset="0"/>
              </a:rPr>
              <a:t>free plan would expire</a:t>
            </a:r>
            <a:r>
              <a:rPr lang="en-US" dirty="0">
                <a:solidFill>
                  <a:schemeClr val="tx1"/>
                </a:solidFill>
                <a:latin typeface="Roboto Condensed Light" panose="020B0604020202020204" charset="0"/>
                <a:ea typeface="Roboto Condensed Light" panose="020B0604020202020204" charset="0"/>
              </a:rPr>
              <a:t>.</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 </a:t>
            </a:r>
            <a:r>
              <a:rPr lang="en-US" b="1" dirty="0">
                <a:solidFill>
                  <a:schemeClr val="tx1"/>
                </a:solidFill>
                <a:latin typeface="Roboto Condensed Light" panose="020B0604020202020204" charset="0"/>
                <a:ea typeface="Roboto Condensed Light" panose="020B0604020202020204" charset="0"/>
              </a:rPr>
              <a:t>edge computing</a:t>
            </a:r>
            <a:r>
              <a:rPr lang="en-US" dirty="0">
                <a:solidFill>
                  <a:schemeClr val="tx1"/>
                </a:solidFill>
                <a:latin typeface="Roboto Condensed Light" panose="020B0604020202020204" charset="0"/>
                <a:ea typeface="Roboto Condensed Light" panose="020B0604020202020204" charset="0"/>
              </a:rPr>
              <a:t>: instead of sending the messages directly to Azure, they are collected by the gateway, which instead sends to the cloud a report every 5 seconds. So we have 60 / 5 = 12 messages per minute, which means that the free plan would last for 8000 / 12 = 666,66 minutes, which is </a:t>
            </a:r>
            <a:r>
              <a:rPr lang="en-US" b="1" dirty="0">
                <a:solidFill>
                  <a:schemeClr val="tx1"/>
                </a:solidFill>
                <a:latin typeface="Roboto Condensed Light" panose="020B0604020202020204" charset="0"/>
                <a:ea typeface="Roboto Condensed Light" panose="020B0604020202020204" charset="0"/>
              </a:rPr>
              <a:t>11,11 hours</a:t>
            </a:r>
            <a:r>
              <a:rPr lang="en-US" dirty="0">
                <a:solidFill>
                  <a:schemeClr val="tx1"/>
                </a:solidFill>
                <a:latin typeface="Roboto Condensed Light" panose="020B0604020202020204" charset="0"/>
                <a:ea typeface="Roboto Condensed Light" panose="020B0604020202020204" charset="0"/>
              </a:rPr>
              <a:t>.</a:t>
            </a:r>
          </a:p>
          <a:p>
            <a:endParaRPr lang="en-US" dirty="0">
              <a:solidFill>
                <a:schemeClr val="tx1"/>
              </a:solidFill>
              <a:latin typeface="Roboto Condensed Light" panose="020B0604020202020204" charset="0"/>
              <a:ea typeface="Roboto Condensed Light" panose="020B0604020202020204" charset="0"/>
            </a:endParaRPr>
          </a:p>
          <a:p>
            <a:r>
              <a:rPr lang="en-US" dirty="0">
                <a:solidFill>
                  <a:schemeClr val="tx1"/>
                </a:solidFill>
                <a:latin typeface="Roboto Condensed Light" panose="020B0604020202020204" charset="0"/>
                <a:ea typeface="Roboto Condensed Light" panose="020B0604020202020204" charset="0"/>
              </a:rPr>
              <a:t>So we have </a:t>
            </a:r>
            <a:r>
              <a:rPr lang="en-US" b="1" dirty="0">
                <a:solidFill>
                  <a:schemeClr val="tx1"/>
                </a:solidFill>
                <a:latin typeface="Roboto Condensed Light" panose="020B0604020202020204" charset="0"/>
                <a:ea typeface="Roboto Condensed Light" panose="020B0604020202020204" charset="0"/>
              </a:rPr>
              <a:t>5 minutes vs 11 hours a day</a:t>
            </a:r>
            <a:r>
              <a:rPr lang="en-US" dirty="0">
                <a:solidFill>
                  <a:schemeClr val="tx1"/>
                </a:solidFill>
                <a:latin typeface="Roboto Condensed Light" panose="020B0604020202020204" charset="0"/>
                <a:ea typeface="Roboto Condensed Light" panose="020B0604020202020204" charset="0"/>
              </a:rPr>
              <a:t>, the advantages of the edge computing architecture are immense! We could have a museum with 30 boards use our system for free each day (unless it stays open for more than 11 hours).</a:t>
            </a:r>
          </a:p>
          <a:p>
            <a:endParaRPr lang="en-US" dirty="0">
              <a:solidFill>
                <a:schemeClr val="tx1"/>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08078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CODE CITY AND THE BACKEND</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p:cNvCxnSpPr>
          <p:nvPr/>
        </p:nvCxnSpPr>
        <p:spPr>
          <a:xfrm flipH="1">
            <a:off x="0" y="1447344"/>
            <a:ext cx="746760"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746760" y="1245632"/>
            <a:ext cx="203040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746761" y="1245633"/>
            <a:ext cx="2030400"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958688" y="1251687"/>
            <a:ext cx="203040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err="1">
                <a:solidFill>
                  <a:schemeClr val="lt1"/>
                </a:solidFill>
              </a:rPr>
              <a:t>CodeCity</a:t>
            </a:r>
            <a:r>
              <a:rPr lang="en-US" sz="1800" dirty="0">
                <a:solidFill>
                  <a:schemeClr val="lt1"/>
                </a:solidFill>
              </a:rPr>
              <a:t> Tool</a:t>
            </a: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238871" y="1776450"/>
            <a:ext cx="4394089" cy="1770524"/>
          </a:xfrm>
        </p:spPr>
        <p:txBody>
          <a:bodyPr/>
          <a:lstStyle/>
          <a:p>
            <a:pPr algn="l"/>
            <a:r>
              <a:rPr lang="en-US" sz="1600" dirty="0"/>
              <a:t>	Our backend code quality will be tested with </a:t>
            </a:r>
            <a:r>
              <a:rPr lang="en-US" sz="1600" dirty="0" err="1">
                <a:hlinkClick r:id="rId3"/>
              </a:rPr>
              <a:t>CodeCity</a:t>
            </a:r>
            <a:r>
              <a:rPr lang="en-US" sz="1600" dirty="0"/>
              <a:t>. It is a very simple tool that allows to check </a:t>
            </a:r>
            <a:r>
              <a:rPr lang="en-US" sz="1600" b="1" dirty="0"/>
              <a:t>the most common software metrics </a:t>
            </a:r>
            <a:r>
              <a:rPr lang="en-US" sz="1600" dirty="0"/>
              <a:t>in a new way in which software systems </a:t>
            </a:r>
            <a:r>
              <a:rPr lang="en-US" sz="1600" b="1" dirty="0"/>
              <a:t>are visualized as interactive, navigable 3D cities</a:t>
            </a:r>
            <a:r>
              <a:rPr lang="en-US" sz="1600" dirty="0"/>
              <a:t>. The classes are represented as buildings in the city, while the packages are depicted as the districts in which the buildings reside. The more the city is well structured, the higher the code quality is</a:t>
            </a:r>
            <a:r>
              <a:rPr lang="en-US" dirty="0"/>
              <a:t>.</a:t>
            </a:r>
            <a:endParaRPr lang="en-US" sz="1400" dirty="0"/>
          </a:p>
        </p:txBody>
      </p:sp>
      <p:sp>
        <p:nvSpPr>
          <p:cNvPr id="30" name="Sottotitolo 2">
            <a:extLst>
              <a:ext uri="{FF2B5EF4-FFF2-40B4-BE49-F238E27FC236}">
                <a16:creationId xmlns:a16="http://schemas.microsoft.com/office/drawing/2014/main" id="{C6DAE1C4-875F-4163-AD8B-B9A3734FC7E9}"/>
              </a:ext>
            </a:extLst>
          </p:cNvPr>
          <p:cNvSpPr txBox="1">
            <a:spLocks/>
          </p:cNvSpPr>
          <p:nvPr/>
        </p:nvSpPr>
        <p:spPr>
          <a:xfrm>
            <a:off x="6042660" y="4426764"/>
            <a:ext cx="3005682" cy="395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it-IT" sz="1200" dirty="0"/>
              <a:t>C</a:t>
            </a:r>
            <a:r>
              <a:rPr lang="en-US" sz="1200" dirty="0" err="1"/>
              <a:t>odeCity</a:t>
            </a:r>
            <a:r>
              <a:rPr lang="en-US" sz="1200" dirty="0"/>
              <a:t> better performs with huge projects</a:t>
            </a:r>
          </a:p>
        </p:txBody>
      </p:sp>
      <p:pic>
        <p:nvPicPr>
          <p:cNvPr id="15" name="Immagine 14">
            <a:extLst>
              <a:ext uri="{FF2B5EF4-FFF2-40B4-BE49-F238E27FC236}">
                <a16:creationId xmlns:a16="http://schemas.microsoft.com/office/drawing/2014/main" id="{4679DF3A-F48E-48D2-A67A-9F813BD658B4}"/>
              </a:ext>
            </a:extLst>
          </p:cNvPr>
          <p:cNvPicPr>
            <a:picLocks noChangeAspect="1"/>
          </p:cNvPicPr>
          <p:nvPr/>
        </p:nvPicPr>
        <p:blipFill>
          <a:blip r:embed="rId4"/>
          <a:srcRect/>
          <a:stretch/>
        </p:blipFill>
        <p:spPr>
          <a:xfrm>
            <a:off x="5097780" y="1299050"/>
            <a:ext cx="3653381" cy="2887738"/>
          </a:xfrm>
          <a:prstGeom prst="snip2DiagRect">
            <a:avLst/>
          </a:prstGeom>
          <a:ln w="38100">
            <a:solidFill>
              <a:schemeClr val="accent1"/>
            </a:solidFill>
          </a:ln>
        </p:spPr>
      </p:pic>
      <p:cxnSp>
        <p:nvCxnSpPr>
          <p:cNvPr id="16" name="Google Shape;255;p37">
            <a:extLst>
              <a:ext uri="{FF2B5EF4-FFF2-40B4-BE49-F238E27FC236}">
                <a16:creationId xmlns:a16="http://schemas.microsoft.com/office/drawing/2014/main" id="{C67D9C04-5245-49A1-B2E9-603BFDF4DEB2}"/>
              </a:ext>
            </a:extLst>
          </p:cNvPr>
          <p:cNvCxnSpPr>
            <a:cxnSpLocks/>
          </p:cNvCxnSpPr>
          <p:nvPr/>
        </p:nvCxnSpPr>
        <p:spPr>
          <a:xfrm flipH="1">
            <a:off x="6118860" y="4426764"/>
            <a:ext cx="3005681"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229753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CODE CITY AND THE BACKEND</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a:stCxn id="77" idx="2"/>
          </p:cNvCxnSpPr>
          <p:nvPr/>
        </p:nvCxnSpPr>
        <p:spPr>
          <a:xfrm flipH="1">
            <a:off x="0" y="1473284"/>
            <a:ext cx="1150621"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150620" y="1241383"/>
            <a:ext cx="203040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150621" y="1241384"/>
            <a:ext cx="2030400"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560668" y="1266964"/>
            <a:ext cx="203040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err="1">
                <a:solidFill>
                  <a:schemeClr val="lt1"/>
                </a:solidFill>
              </a:rPr>
              <a:t>MuSa</a:t>
            </a:r>
            <a:r>
              <a:rPr lang="en-US" sz="1800" dirty="0">
                <a:solidFill>
                  <a:schemeClr val="lt1"/>
                </a:solidFill>
              </a:rPr>
              <a:t> City</a:t>
            </a:r>
          </a:p>
          <a:p>
            <a:pPr marL="0" indent="0" algn="l"/>
            <a:endParaRPr lang="en-US" dirty="0">
              <a:solidFill>
                <a:schemeClr val="lt1"/>
              </a:solidFill>
            </a:endParaRPr>
          </a:p>
        </p:txBody>
      </p:sp>
      <p:pic>
        <p:nvPicPr>
          <p:cNvPr id="9" name="Immagine 8">
            <a:extLst>
              <a:ext uri="{FF2B5EF4-FFF2-40B4-BE49-F238E27FC236}">
                <a16:creationId xmlns:a16="http://schemas.microsoft.com/office/drawing/2014/main" id="{1A811F87-52A6-4912-B2FC-6A517F159FA9}"/>
              </a:ext>
            </a:extLst>
          </p:cNvPr>
          <p:cNvPicPr>
            <a:picLocks noChangeAspect="1"/>
          </p:cNvPicPr>
          <p:nvPr/>
        </p:nvPicPr>
        <p:blipFill>
          <a:blip r:embed="rId3"/>
          <a:srcRect/>
          <a:stretch/>
        </p:blipFill>
        <p:spPr>
          <a:xfrm>
            <a:off x="422910" y="2041362"/>
            <a:ext cx="3653381" cy="2017699"/>
          </a:xfrm>
          <a:prstGeom prst="snip2DiagRect">
            <a:avLst/>
          </a:prstGeom>
          <a:ln w="38100">
            <a:solidFill>
              <a:schemeClr val="accent1"/>
            </a:solidFill>
          </a:ln>
        </p:spPr>
      </p:pic>
      <p:cxnSp>
        <p:nvCxnSpPr>
          <p:cNvPr id="10" name="Google Shape;255;p37">
            <a:extLst>
              <a:ext uri="{FF2B5EF4-FFF2-40B4-BE49-F238E27FC236}">
                <a16:creationId xmlns:a16="http://schemas.microsoft.com/office/drawing/2014/main" id="{BC319465-3808-4628-A8C3-78C9493FF247}"/>
              </a:ext>
            </a:extLst>
          </p:cNvPr>
          <p:cNvCxnSpPr>
            <a:cxnSpLocks/>
          </p:cNvCxnSpPr>
          <p:nvPr/>
        </p:nvCxnSpPr>
        <p:spPr>
          <a:xfrm flipH="1">
            <a:off x="7753020" y="4685844"/>
            <a:ext cx="1390980" cy="0"/>
          </a:xfrm>
          <a:prstGeom prst="straightConnector1">
            <a:avLst/>
          </a:prstGeom>
          <a:noFill/>
          <a:ln w="9525" cap="flat" cmpd="sng">
            <a:solidFill>
              <a:schemeClr val="dk1"/>
            </a:solidFill>
            <a:prstDash val="solid"/>
            <a:round/>
            <a:headEnd type="none" w="med" len="med"/>
            <a:tailEnd type="none" w="med" len="med"/>
          </a:ln>
        </p:spPr>
      </p:cxnSp>
      <p:sp>
        <p:nvSpPr>
          <p:cNvPr id="11" name="Google Shape;256;p37">
            <a:extLst>
              <a:ext uri="{FF2B5EF4-FFF2-40B4-BE49-F238E27FC236}">
                <a16:creationId xmlns:a16="http://schemas.microsoft.com/office/drawing/2014/main" id="{D3797E45-BA71-4009-B826-C17B18D0D018}"/>
              </a:ext>
            </a:extLst>
          </p:cNvPr>
          <p:cNvSpPr/>
          <p:nvPr/>
        </p:nvSpPr>
        <p:spPr>
          <a:xfrm>
            <a:off x="5722620" y="4453943"/>
            <a:ext cx="203040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9;p33">
            <a:extLst>
              <a:ext uri="{FF2B5EF4-FFF2-40B4-BE49-F238E27FC236}">
                <a16:creationId xmlns:a16="http://schemas.microsoft.com/office/drawing/2014/main" id="{AC1416EC-3757-4352-AD6D-F0C5E756DFAF}"/>
              </a:ext>
            </a:extLst>
          </p:cNvPr>
          <p:cNvSpPr/>
          <p:nvPr/>
        </p:nvSpPr>
        <p:spPr>
          <a:xfrm>
            <a:off x="5722621" y="4453944"/>
            <a:ext cx="2030400"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64;p37">
            <a:extLst>
              <a:ext uri="{FF2B5EF4-FFF2-40B4-BE49-F238E27FC236}">
                <a16:creationId xmlns:a16="http://schemas.microsoft.com/office/drawing/2014/main" id="{2953991B-8400-45FF-AF6C-E4C73BA9E86D}"/>
              </a:ext>
            </a:extLst>
          </p:cNvPr>
          <p:cNvSpPr txBox="1">
            <a:spLocks/>
          </p:cNvSpPr>
          <p:nvPr/>
        </p:nvSpPr>
        <p:spPr>
          <a:xfrm flipH="1">
            <a:off x="5934548" y="4459998"/>
            <a:ext cx="203040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Specific metrics</a:t>
            </a:r>
          </a:p>
          <a:p>
            <a:pPr marL="0" indent="0" algn="l"/>
            <a:endParaRPr lang="en-US" dirty="0">
              <a:solidFill>
                <a:schemeClr val="lt1"/>
              </a:solidFill>
            </a:endParaRPr>
          </a:p>
        </p:txBody>
      </p:sp>
      <p:pic>
        <p:nvPicPr>
          <p:cNvPr id="14" name="Immagine 13">
            <a:extLst>
              <a:ext uri="{FF2B5EF4-FFF2-40B4-BE49-F238E27FC236}">
                <a16:creationId xmlns:a16="http://schemas.microsoft.com/office/drawing/2014/main" id="{A1D5A356-7689-45A3-8186-21C7D19F481A}"/>
              </a:ext>
            </a:extLst>
          </p:cNvPr>
          <p:cNvPicPr>
            <a:picLocks noChangeAspect="1"/>
          </p:cNvPicPr>
          <p:nvPr/>
        </p:nvPicPr>
        <p:blipFill rotWithShape="1">
          <a:blip r:embed="rId4"/>
          <a:srcRect l="71987" t="2384" r="1515" b="7744"/>
          <a:stretch/>
        </p:blipFill>
        <p:spPr>
          <a:xfrm>
            <a:off x="5478780" y="883555"/>
            <a:ext cx="2188515" cy="3376390"/>
          </a:xfrm>
          <a:prstGeom prst="snip2DiagRect">
            <a:avLst/>
          </a:prstGeom>
          <a:ln w="38100">
            <a:solidFill>
              <a:schemeClr val="accent1"/>
            </a:solidFill>
          </a:ln>
        </p:spPr>
      </p:pic>
    </p:spTree>
    <p:extLst>
      <p:ext uri="{BB962C8B-B14F-4D97-AF65-F5344CB8AC3E}">
        <p14:creationId xmlns:p14="http://schemas.microsoft.com/office/powerpoint/2010/main" val="313040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SENSOR NETWORK RELIABILITY</a:t>
            </a:r>
            <a:endParaRPr dirty="0"/>
          </a:p>
        </p:txBody>
      </p:sp>
      <p:cxnSp>
        <p:nvCxnSpPr>
          <p:cNvPr id="74" name="Google Shape;255;p37">
            <a:extLst>
              <a:ext uri="{FF2B5EF4-FFF2-40B4-BE49-F238E27FC236}">
                <a16:creationId xmlns:a16="http://schemas.microsoft.com/office/drawing/2014/main" id="{500776F1-1FE6-4E8A-96A5-29139CCDDD6D}"/>
              </a:ext>
            </a:extLst>
          </p:cNvPr>
          <p:cNvCxnSpPr>
            <a:cxnSpLocks/>
            <a:stCxn id="77" idx="2"/>
          </p:cNvCxnSpPr>
          <p:nvPr/>
        </p:nvCxnSpPr>
        <p:spPr>
          <a:xfrm flipH="1">
            <a:off x="2" y="1473284"/>
            <a:ext cx="1150618"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150620" y="1241383"/>
            <a:ext cx="6028528"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150620" y="1241384"/>
            <a:ext cx="6028529"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150620" y="1241376"/>
            <a:ext cx="6280312"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rgbClr val="0A3455"/>
                </a:solidFill>
              </a:rPr>
              <a:t>Having a board that acts as a gateway is a </a:t>
            </a:r>
            <a:r>
              <a:rPr lang="en-US" sz="1800" b="1" dirty="0">
                <a:solidFill>
                  <a:srgbClr val="0A3455"/>
                </a:solidFill>
              </a:rPr>
              <a:t>single point of failure</a:t>
            </a:r>
            <a:r>
              <a:rPr lang="en-US" sz="1800" dirty="0">
                <a:solidFill>
                  <a:srgbClr val="0A3455"/>
                </a:solidFill>
              </a:rPr>
              <a:t>!</a:t>
            </a:r>
          </a:p>
          <a:p>
            <a:pPr marL="0" indent="0" algn="l"/>
            <a:endParaRPr lang="en-US" dirty="0">
              <a:solidFill>
                <a:schemeClr val="lt1"/>
              </a:solidFill>
            </a:endParaRPr>
          </a:p>
        </p:txBody>
      </p:sp>
      <p:cxnSp>
        <p:nvCxnSpPr>
          <p:cNvPr id="14" name="Google Shape;255;p37">
            <a:extLst>
              <a:ext uri="{FF2B5EF4-FFF2-40B4-BE49-F238E27FC236}">
                <a16:creationId xmlns:a16="http://schemas.microsoft.com/office/drawing/2014/main" id="{11AF792C-AC55-4680-A9DC-C066326FA81D}"/>
              </a:ext>
            </a:extLst>
          </p:cNvPr>
          <p:cNvCxnSpPr>
            <a:cxnSpLocks/>
          </p:cNvCxnSpPr>
          <p:nvPr/>
        </p:nvCxnSpPr>
        <p:spPr>
          <a:xfrm flipH="1">
            <a:off x="8625121" y="4349114"/>
            <a:ext cx="548642" cy="0"/>
          </a:xfrm>
          <a:prstGeom prst="straightConnector1">
            <a:avLst/>
          </a:prstGeom>
          <a:noFill/>
          <a:ln w="9525" cap="flat" cmpd="sng">
            <a:solidFill>
              <a:schemeClr val="dk1"/>
            </a:solidFill>
            <a:prstDash val="solid"/>
            <a:round/>
            <a:headEnd type="none" w="med" len="med"/>
            <a:tailEnd type="none" w="med" len="med"/>
          </a:ln>
        </p:spPr>
      </p:cxnSp>
      <p:sp>
        <p:nvSpPr>
          <p:cNvPr id="15" name="Google Shape;256;p37">
            <a:extLst>
              <a:ext uri="{FF2B5EF4-FFF2-40B4-BE49-F238E27FC236}">
                <a16:creationId xmlns:a16="http://schemas.microsoft.com/office/drawing/2014/main" id="{B688BC7A-8EDB-4285-A6DB-22A5F12784ED}"/>
              </a:ext>
            </a:extLst>
          </p:cNvPr>
          <p:cNvSpPr/>
          <p:nvPr/>
        </p:nvSpPr>
        <p:spPr>
          <a:xfrm>
            <a:off x="2788203" y="2113152"/>
            <a:ext cx="5836918" cy="2677491"/>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9;p33">
            <a:extLst>
              <a:ext uri="{FF2B5EF4-FFF2-40B4-BE49-F238E27FC236}">
                <a16:creationId xmlns:a16="http://schemas.microsoft.com/office/drawing/2014/main" id="{1675C448-D5DD-4D60-9DAC-874A88ED8EAB}"/>
              </a:ext>
            </a:extLst>
          </p:cNvPr>
          <p:cNvSpPr/>
          <p:nvPr/>
        </p:nvSpPr>
        <p:spPr>
          <a:xfrm>
            <a:off x="2788203" y="2113154"/>
            <a:ext cx="5836919" cy="2677496"/>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64;p37">
            <a:extLst>
              <a:ext uri="{FF2B5EF4-FFF2-40B4-BE49-F238E27FC236}">
                <a16:creationId xmlns:a16="http://schemas.microsoft.com/office/drawing/2014/main" id="{62D46E2F-96D3-4305-90B4-762E46DA7EB3}"/>
              </a:ext>
            </a:extLst>
          </p:cNvPr>
          <p:cNvSpPr txBox="1">
            <a:spLocks/>
          </p:cNvSpPr>
          <p:nvPr/>
        </p:nvSpPr>
        <p:spPr>
          <a:xfrm flipH="1">
            <a:off x="2887261" y="2176602"/>
            <a:ext cx="5472269" cy="2522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b="1" dirty="0"/>
              <a:t>Redundancy approach</a:t>
            </a:r>
            <a:r>
              <a:rPr lang="en-US" sz="1800" dirty="0"/>
              <a:t>: we have a second Raspberry Pi in hot standby. </a:t>
            </a:r>
          </a:p>
          <a:p>
            <a:pPr marL="0" indent="0" algn="l"/>
            <a:r>
              <a:rPr lang="en-US" sz="1800" dirty="0"/>
              <a:t>Every time the gateway sends the report to Azure via MQTT, also the second Raspberry receives it. If the second board doesn't receive any message for a certain amount of time, it will assume that the main gateway has suffered a failure, and therefore replaces the faulty board taking its place as the gateway.</a:t>
            </a:r>
            <a:endParaRPr lang="en-US" dirty="0">
              <a:solidFill>
                <a:schemeClr val="lt1"/>
              </a:solidFill>
            </a:endParaRPr>
          </a:p>
        </p:txBody>
      </p:sp>
      <p:sp>
        <p:nvSpPr>
          <p:cNvPr id="3" name="Freccia a destra 2">
            <a:extLst>
              <a:ext uri="{FF2B5EF4-FFF2-40B4-BE49-F238E27FC236}">
                <a16:creationId xmlns:a16="http://schemas.microsoft.com/office/drawing/2014/main" id="{9F95E9D7-D0D3-4C25-9157-2D9F366A4CED}"/>
              </a:ext>
            </a:extLst>
          </p:cNvPr>
          <p:cNvSpPr/>
          <p:nvPr/>
        </p:nvSpPr>
        <p:spPr>
          <a:xfrm>
            <a:off x="1150620" y="2229887"/>
            <a:ext cx="1415886" cy="201860"/>
          </a:xfrm>
          <a:prstGeom prst="rightArrow">
            <a:avLst/>
          </a:prstGeom>
          <a:solidFill>
            <a:srgbClr val="85AEB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377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5" name="Ovale 4">
            <a:extLst>
              <a:ext uri="{FF2B5EF4-FFF2-40B4-BE49-F238E27FC236}">
                <a16:creationId xmlns:a16="http://schemas.microsoft.com/office/drawing/2014/main" id="{D59ACDC3-B0C5-4554-B362-6E79584BB336}"/>
              </a:ext>
            </a:extLst>
          </p:cNvPr>
          <p:cNvSpPr/>
          <p:nvPr/>
        </p:nvSpPr>
        <p:spPr>
          <a:xfrm>
            <a:off x="1095313"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321" name="Google Shape;321;p40"/>
          <p:cNvSpPr txBox="1">
            <a:spLocks noGrp="1"/>
          </p:cNvSpPr>
          <p:nvPr>
            <p:ph type="ctrTitle"/>
          </p:nvPr>
        </p:nvSpPr>
        <p:spPr>
          <a:xfrm>
            <a:off x="864336" y="4082917"/>
            <a:ext cx="21769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PRICE</a:t>
            </a:r>
            <a:endParaRPr dirty="0"/>
          </a:p>
        </p:txBody>
      </p:sp>
      <p:sp>
        <p:nvSpPr>
          <p:cNvPr id="322" name="Google Shape;322;p40"/>
          <p:cNvSpPr txBox="1">
            <a:spLocks noGrp="1"/>
          </p:cNvSpPr>
          <p:nvPr>
            <p:ph type="ctrTitle" idx="2"/>
          </p:nvPr>
        </p:nvSpPr>
        <p:spPr>
          <a:xfrm>
            <a:off x="514077"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IoT Hub</a:t>
            </a:r>
            <a:endParaRPr dirty="0"/>
          </a:p>
        </p:txBody>
      </p:sp>
      <p:sp>
        <p:nvSpPr>
          <p:cNvPr id="323" name="Google Shape;323;p40"/>
          <p:cNvSpPr txBox="1">
            <a:spLocks noGrp="1"/>
          </p:cNvSpPr>
          <p:nvPr>
            <p:ph type="subTitle" idx="1"/>
          </p:nvPr>
        </p:nvSpPr>
        <p:spPr>
          <a:xfrm>
            <a:off x="665727" y="2014570"/>
            <a:ext cx="1477200" cy="1003200"/>
          </a:xfrm>
          <a:prstGeom prst="rect">
            <a:avLst/>
          </a:prstGeom>
        </p:spPr>
        <p:txBody>
          <a:bodyPr spcFirstLastPara="1" wrap="square" lIns="91425" tIns="91425" rIns="91425" bIns="91425" anchor="t" anchorCtr="0">
            <a:noAutofit/>
          </a:bodyPr>
          <a:lstStyle/>
          <a:p>
            <a:pPr marL="0" lvl="0" indent="0"/>
            <a:r>
              <a:rPr lang="en-US" sz="1050" dirty="0"/>
              <a:t>Free until</a:t>
            </a:r>
          </a:p>
          <a:p>
            <a:pPr marL="0" lvl="0" indent="0"/>
            <a:r>
              <a:rPr lang="en-US" sz="1050" dirty="0"/>
              <a:t> 8000 messages/day</a:t>
            </a:r>
            <a:endParaRPr sz="1050" dirty="0"/>
          </a:p>
        </p:txBody>
      </p:sp>
      <p:sp>
        <p:nvSpPr>
          <p:cNvPr id="324" name="Google Shape;324;p40"/>
          <p:cNvSpPr txBox="1">
            <a:spLocks noGrp="1"/>
          </p:cNvSpPr>
          <p:nvPr>
            <p:ph type="ctrTitle" idx="3"/>
          </p:nvPr>
        </p:nvSpPr>
        <p:spPr>
          <a:xfrm>
            <a:off x="2127025" y="1720321"/>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Azure Database</a:t>
            </a:r>
            <a:endParaRPr dirty="0"/>
          </a:p>
        </p:txBody>
      </p:sp>
      <p:sp>
        <p:nvSpPr>
          <p:cNvPr id="325" name="Google Shape;325;p40"/>
          <p:cNvSpPr txBox="1">
            <a:spLocks noGrp="1"/>
          </p:cNvSpPr>
          <p:nvPr>
            <p:ph type="subTitle" idx="4"/>
          </p:nvPr>
        </p:nvSpPr>
        <p:spPr>
          <a:xfrm>
            <a:off x="2278675" y="2014569"/>
            <a:ext cx="1477200" cy="1449105"/>
          </a:xfrm>
          <a:prstGeom prst="rect">
            <a:avLst/>
          </a:prstGeom>
        </p:spPr>
        <p:txBody>
          <a:bodyPr spcFirstLastPara="1" wrap="square" lIns="91425" tIns="91425" rIns="91425" bIns="91425" anchor="t" anchorCtr="0">
            <a:noAutofit/>
          </a:bodyPr>
          <a:lstStyle/>
          <a:p>
            <a:pPr marL="0" lvl="0" indent="0"/>
            <a:r>
              <a:rPr lang="en-US" sz="1050" dirty="0"/>
              <a:t>Free for </a:t>
            </a:r>
          </a:p>
          <a:p>
            <a:pPr marL="0" lvl="0" indent="0"/>
            <a:r>
              <a:rPr lang="en-US" sz="1050" dirty="0"/>
              <a:t>the previous Azure Database generation (the 4th), </a:t>
            </a:r>
          </a:p>
          <a:p>
            <a:pPr marL="0" lvl="0" indent="0"/>
            <a:r>
              <a:rPr lang="en-US" sz="1050" dirty="0"/>
              <a:t> few GB of space</a:t>
            </a:r>
          </a:p>
          <a:p>
            <a:pPr marL="0" lvl="0" indent="0"/>
            <a:endParaRPr lang="en-US" sz="1050" dirty="0"/>
          </a:p>
          <a:p>
            <a:pPr marL="0" lvl="0" indent="0"/>
            <a:r>
              <a:rPr lang="en-US" sz="1050" dirty="0"/>
              <a:t>Major drawback:</a:t>
            </a:r>
          </a:p>
          <a:p>
            <a:pPr marL="0" lvl="0" indent="0"/>
            <a:r>
              <a:rPr lang="en-US" sz="1050" dirty="0"/>
              <a:t> you can not have any backup possibility</a:t>
            </a:r>
            <a:endParaRPr sz="1050" dirty="0"/>
          </a:p>
        </p:txBody>
      </p:sp>
      <p:sp>
        <p:nvSpPr>
          <p:cNvPr id="326" name="Google Shape;326;p40"/>
          <p:cNvSpPr txBox="1">
            <a:spLocks noGrp="1"/>
          </p:cNvSpPr>
          <p:nvPr>
            <p:ph type="ctrTitle" idx="5"/>
          </p:nvPr>
        </p:nvSpPr>
        <p:spPr>
          <a:xfrm>
            <a:off x="3755875" y="1717604"/>
            <a:ext cx="2207505"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Azure App Service Plan</a:t>
            </a:r>
            <a:endParaRPr dirty="0"/>
          </a:p>
        </p:txBody>
      </p:sp>
      <p:sp>
        <p:nvSpPr>
          <p:cNvPr id="327" name="Google Shape;327;p40"/>
          <p:cNvSpPr txBox="1">
            <a:spLocks noGrp="1"/>
          </p:cNvSpPr>
          <p:nvPr>
            <p:ph type="subTitle" idx="6"/>
          </p:nvPr>
        </p:nvSpPr>
        <p:spPr>
          <a:xfrm>
            <a:off x="4033895" y="2014569"/>
            <a:ext cx="1477200" cy="1552299"/>
          </a:xfrm>
          <a:prstGeom prst="rect">
            <a:avLst/>
          </a:prstGeom>
        </p:spPr>
        <p:txBody>
          <a:bodyPr spcFirstLastPara="1" wrap="square" lIns="91425" tIns="91425" rIns="91425" bIns="91425" anchor="t" anchorCtr="0">
            <a:noAutofit/>
          </a:bodyPr>
          <a:lstStyle/>
          <a:p>
            <a:pPr marL="0" lvl="0" indent="0"/>
            <a:r>
              <a:rPr lang="en-US" sz="1050" dirty="0"/>
              <a:t>Free </a:t>
            </a:r>
          </a:p>
          <a:p>
            <a:pPr marL="0" lvl="0" indent="0"/>
            <a:r>
              <a:rPr lang="en-US" sz="1050" dirty="0"/>
              <a:t> complete solution to deploy a full-stack application with both FE and BE. </a:t>
            </a:r>
          </a:p>
          <a:p>
            <a:pPr marL="0" lvl="0" indent="0"/>
            <a:r>
              <a:rPr lang="en-US" sz="1050" dirty="0"/>
              <a:t>1GB of storage</a:t>
            </a:r>
          </a:p>
          <a:p>
            <a:pPr marL="0" lvl="0" indent="0"/>
            <a:r>
              <a:rPr lang="en-US" sz="1050" dirty="0"/>
              <a:t> 1GB of RAM </a:t>
            </a:r>
          </a:p>
          <a:p>
            <a:pPr marL="0" lvl="0" indent="0"/>
            <a:r>
              <a:rPr lang="en-US" sz="1050" dirty="0"/>
              <a:t> shared CPU </a:t>
            </a:r>
          </a:p>
          <a:p>
            <a:pPr marL="0" lvl="0" indent="0"/>
            <a:endParaRPr lang="en-US" sz="1050" dirty="0"/>
          </a:p>
          <a:p>
            <a:pPr marL="0" lvl="0" indent="0"/>
            <a:r>
              <a:rPr lang="en-US" sz="1050" dirty="0"/>
              <a:t>Please note that in such a way you can not keep your application always running.</a:t>
            </a:r>
            <a:endParaRPr sz="1050" dirty="0"/>
          </a:p>
        </p:txBody>
      </p:sp>
      <p:sp>
        <p:nvSpPr>
          <p:cNvPr id="332" name="Google Shape;332;p40"/>
          <p:cNvSpPr txBox="1">
            <a:spLocks noGrp="1"/>
          </p:cNvSpPr>
          <p:nvPr>
            <p:ph type="ctrTitle" idx="14"/>
          </p:nvPr>
        </p:nvSpPr>
        <p:spPr>
          <a:xfrm>
            <a:off x="7342928" y="398168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STM-Nucleo</a:t>
            </a:r>
            <a:endParaRPr dirty="0"/>
          </a:p>
        </p:txBody>
      </p:sp>
      <p:sp>
        <p:nvSpPr>
          <p:cNvPr id="333" name="Google Shape;333;p40"/>
          <p:cNvSpPr txBox="1">
            <a:spLocks noGrp="1"/>
          </p:cNvSpPr>
          <p:nvPr>
            <p:ph type="subTitle" idx="15"/>
          </p:nvPr>
        </p:nvSpPr>
        <p:spPr>
          <a:xfrm>
            <a:off x="7504778" y="4299613"/>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050" dirty="0"/>
              <a:t>10 – 15 €</a:t>
            </a:r>
          </a:p>
          <a:p>
            <a:pPr marL="0" lvl="0" indent="0" algn="ctr" rtl="0">
              <a:spcBef>
                <a:spcPts val="0"/>
              </a:spcBef>
              <a:spcAft>
                <a:spcPts val="0"/>
              </a:spcAft>
              <a:buNone/>
            </a:pPr>
            <a:r>
              <a:rPr lang="it-IT" sz="1050" dirty="0"/>
              <a:t>+</a:t>
            </a:r>
          </a:p>
          <a:p>
            <a:pPr marL="0" lvl="0" indent="0" algn="ctr" rtl="0">
              <a:spcBef>
                <a:spcPts val="0"/>
              </a:spcBef>
              <a:spcAft>
                <a:spcPts val="0"/>
              </a:spcAft>
              <a:buNone/>
            </a:pPr>
            <a:r>
              <a:rPr lang="it-IT" sz="1050" dirty="0"/>
              <a:t>20 – 30 € for Wi-Fi and BLE </a:t>
            </a:r>
            <a:r>
              <a:rPr lang="it-IT" sz="1050" dirty="0" err="1"/>
              <a:t>expansions</a:t>
            </a:r>
            <a:endParaRPr sz="1050" dirty="0"/>
          </a:p>
        </p:txBody>
      </p:sp>
      <p:cxnSp>
        <p:nvCxnSpPr>
          <p:cNvPr id="334" name="Google Shape;334;p40"/>
          <p:cNvCxnSpPr>
            <a:cxnSpLocks/>
          </p:cNvCxnSpPr>
          <p:nvPr/>
        </p:nvCxnSpPr>
        <p:spPr>
          <a:xfrm flipH="1">
            <a:off x="0" y="1626796"/>
            <a:ext cx="8038670" cy="975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a:cxnSpLocks/>
          </p:cNvCxnSpPr>
          <p:nvPr/>
        </p:nvCxnSpPr>
        <p:spPr>
          <a:xfrm flipH="1" flipV="1">
            <a:off x="7612380" y="4040181"/>
            <a:ext cx="1566400" cy="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F76FCFA3-DFE0-40D1-B1FC-9813BA0C7B3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62885" y="768314"/>
            <a:ext cx="1926988" cy="1204368"/>
          </a:xfrm>
          <a:prstGeom prst="rect">
            <a:avLst/>
          </a:prstGeom>
        </p:spPr>
      </p:pic>
      <p:sp>
        <p:nvSpPr>
          <p:cNvPr id="55" name="Ovale 54">
            <a:extLst>
              <a:ext uri="{FF2B5EF4-FFF2-40B4-BE49-F238E27FC236}">
                <a16:creationId xmlns:a16="http://schemas.microsoft.com/office/drawing/2014/main" id="{5BC2F5F7-9E3C-4C1B-8734-1AD70A8A3096}"/>
              </a:ext>
            </a:extLst>
          </p:cNvPr>
          <p:cNvSpPr/>
          <p:nvPr/>
        </p:nvSpPr>
        <p:spPr>
          <a:xfrm>
            <a:off x="2676830" y="895329"/>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6" name="Ovale 55">
            <a:extLst>
              <a:ext uri="{FF2B5EF4-FFF2-40B4-BE49-F238E27FC236}">
                <a16:creationId xmlns:a16="http://schemas.microsoft.com/office/drawing/2014/main" id="{4BDACDF0-67C7-46F2-8EF8-2CDC708A2817}"/>
              </a:ext>
            </a:extLst>
          </p:cNvPr>
          <p:cNvSpPr/>
          <p:nvPr/>
        </p:nvSpPr>
        <p:spPr>
          <a:xfrm>
            <a:off x="4456265" y="888090"/>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3455"/>
              </a:solidFill>
              <a:effectLst/>
              <a:uLnTx/>
              <a:uFillTx/>
              <a:latin typeface="Arial"/>
              <a:ea typeface="+mn-ea"/>
              <a:cs typeface="+mn-cs"/>
              <a:sym typeface="Arial"/>
            </a:endParaRPr>
          </a:p>
        </p:txBody>
      </p:sp>
      <p:sp>
        <p:nvSpPr>
          <p:cNvPr id="57" name="Ovale 56">
            <a:extLst>
              <a:ext uri="{FF2B5EF4-FFF2-40B4-BE49-F238E27FC236}">
                <a16:creationId xmlns:a16="http://schemas.microsoft.com/office/drawing/2014/main" id="{DE453D23-62B7-4B8A-B2D0-A1922902F7E3}"/>
              </a:ext>
            </a:extLst>
          </p:cNvPr>
          <p:cNvSpPr/>
          <p:nvPr/>
        </p:nvSpPr>
        <p:spPr>
          <a:xfrm>
            <a:off x="7916948"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58" name="Picture 16" descr="Azure Database General_COLOR | think S3 | Cloud Solutions ...">
            <a:extLst>
              <a:ext uri="{FF2B5EF4-FFF2-40B4-BE49-F238E27FC236}">
                <a16:creationId xmlns:a16="http://schemas.microsoft.com/office/drawing/2014/main" id="{9C8C9E70-9AF2-4BDF-B416-8F85EB62E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272" y="1021960"/>
            <a:ext cx="357081" cy="357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0" descr="Web Application Icons - Download Free Vector Icons | Noun Project">
            <a:extLst>
              <a:ext uri="{FF2B5EF4-FFF2-40B4-BE49-F238E27FC236}">
                <a16:creationId xmlns:a16="http://schemas.microsoft.com/office/drawing/2014/main" id="{BCAFEBA4-751F-4108-9F1C-76006009D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394" y="1055848"/>
            <a:ext cx="362146" cy="362146"/>
          </a:xfrm>
          <a:prstGeom prst="rect">
            <a:avLst/>
          </a:prstGeom>
          <a:noFill/>
          <a:extLst>
            <a:ext uri="{909E8E84-426E-40DD-AFC4-6F175D3DCCD1}">
              <a14:hiddenFill xmlns:a14="http://schemas.microsoft.com/office/drawing/2010/main">
                <a:solidFill>
                  <a:srgbClr val="FFFFFF"/>
                </a:solidFill>
              </a14:hiddenFill>
            </a:ext>
          </a:extLst>
        </p:spPr>
      </p:pic>
      <p:sp>
        <p:nvSpPr>
          <p:cNvPr id="60" name="Ovale 59">
            <a:extLst>
              <a:ext uri="{FF2B5EF4-FFF2-40B4-BE49-F238E27FC236}">
                <a16:creationId xmlns:a16="http://schemas.microsoft.com/office/drawing/2014/main" id="{AB6C727F-F539-4113-83D6-C5AB6BB2E2B1}"/>
              </a:ext>
            </a:extLst>
          </p:cNvPr>
          <p:cNvSpPr/>
          <p:nvPr/>
        </p:nvSpPr>
        <p:spPr>
          <a:xfrm>
            <a:off x="6752865" y="888090"/>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cxnSp>
        <p:nvCxnSpPr>
          <p:cNvPr id="66" name="Google Shape;335;p40">
            <a:extLst>
              <a:ext uri="{FF2B5EF4-FFF2-40B4-BE49-F238E27FC236}">
                <a16:creationId xmlns:a16="http://schemas.microsoft.com/office/drawing/2014/main" id="{491130F3-EEB3-49A8-8CD7-E1527ECE18FC}"/>
              </a:ext>
            </a:extLst>
          </p:cNvPr>
          <p:cNvCxnSpPr>
            <a:cxnSpLocks/>
          </p:cNvCxnSpPr>
          <p:nvPr/>
        </p:nvCxnSpPr>
        <p:spPr>
          <a:xfrm flipH="1">
            <a:off x="-8050" y="4128517"/>
            <a:ext cx="1698717" cy="0"/>
          </a:xfrm>
          <a:prstGeom prst="straightConnector1">
            <a:avLst/>
          </a:prstGeom>
          <a:noFill/>
          <a:ln w="9525" cap="flat" cmpd="sng">
            <a:solidFill>
              <a:schemeClr val="dk1"/>
            </a:solidFill>
            <a:prstDash val="solid"/>
            <a:round/>
            <a:headEnd type="none" w="med" len="med"/>
            <a:tailEnd type="none" w="med" len="med"/>
          </a:ln>
        </p:spPr>
      </p:cxnSp>
      <p:pic>
        <p:nvPicPr>
          <p:cNvPr id="75" name="Picture 18" descr="Azure Machine Learning Services: a complete toolbox for AI ...">
            <a:extLst>
              <a:ext uri="{FF2B5EF4-FFF2-40B4-BE49-F238E27FC236}">
                <a16:creationId xmlns:a16="http://schemas.microsoft.com/office/drawing/2014/main" id="{245C9B01-C88A-480E-9426-640EF4C67E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0506" y="1030104"/>
            <a:ext cx="317177" cy="341282"/>
          </a:xfrm>
          <a:prstGeom prst="rect">
            <a:avLst/>
          </a:prstGeom>
          <a:noFill/>
          <a:extLst>
            <a:ext uri="{909E8E84-426E-40DD-AFC4-6F175D3DCCD1}">
              <a14:hiddenFill xmlns:a14="http://schemas.microsoft.com/office/drawing/2010/main">
                <a:solidFill>
                  <a:srgbClr val="FFFFFF"/>
                </a:solidFill>
              </a14:hiddenFill>
            </a:ext>
          </a:extLst>
        </p:spPr>
      </p:pic>
      <p:sp>
        <p:nvSpPr>
          <p:cNvPr id="76" name="Google Shape;326;p40">
            <a:extLst>
              <a:ext uri="{FF2B5EF4-FFF2-40B4-BE49-F238E27FC236}">
                <a16:creationId xmlns:a16="http://schemas.microsoft.com/office/drawing/2014/main" id="{FF9A31A1-A2BA-4998-9BCA-AFD260F49E54}"/>
              </a:ext>
            </a:extLst>
          </p:cNvPr>
          <p:cNvSpPr txBox="1">
            <a:spLocks/>
          </p:cNvSpPr>
          <p:nvPr/>
        </p:nvSpPr>
        <p:spPr>
          <a:xfrm>
            <a:off x="5948140" y="1718262"/>
            <a:ext cx="2207505"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Exo 2"/>
              <a:buNone/>
              <a:tabLst/>
              <a:defRPr/>
            </a:pPr>
            <a:r>
              <a:rPr kumimoji="0" lang="it-IT" sz="1400" b="1" i="0" u="none" strike="noStrike" kern="0" cap="none" spc="0" normalizeH="0" baseline="0" noProof="0" dirty="0">
                <a:ln>
                  <a:noFill/>
                </a:ln>
                <a:solidFill>
                  <a:srgbClr val="FFFFFF"/>
                </a:solidFill>
                <a:effectLst/>
                <a:uLnTx/>
                <a:uFillTx/>
                <a:latin typeface="Exo 2"/>
                <a:sym typeface="Exo 2"/>
              </a:rPr>
              <a:t>Azure Machine Learning</a:t>
            </a:r>
          </a:p>
        </p:txBody>
      </p:sp>
      <p:sp>
        <p:nvSpPr>
          <p:cNvPr id="78" name="Google Shape;323;p40">
            <a:extLst>
              <a:ext uri="{FF2B5EF4-FFF2-40B4-BE49-F238E27FC236}">
                <a16:creationId xmlns:a16="http://schemas.microsoft.com/office/drawing/2014/main" id="{989B86C6-05F1-4AFE-921F-01E85BFF1A91}"/>
              </a:ext>
            </a:extLst>
          </p:cNvPr>
          <p:cNvSpPr txBox="1">
            <a:spLocks/>
          </p:cNvSpPr>
          <p:nvPr/>
        </p:nvSpPr>
        <p:spPr>
          <a:xfrm>
            <a:off x="6262275" y="2014569"/>
            <a:ext cx="1477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FFFFFF"/>
              </a:buClr>
              <a:buSzPts val="1100"/>
              <a:buFont typeface="Roboto Condensed Light"/>
              <a:buNone/>
              <a:tabLst/>
              <a:defRPr/>
            </a:pPr>
            <a:r>
              <a:rPr kumimoji="0" lang="en-US" sz="1050" b="0" i="0" u="none" strike="noStrike" kern="0" cap="none" spc="0" normalizeH="0" baseline="0" noProof="0" dirty="0">
                <a:ln>
                  <a:noFill/>
                </a:ln>
                <a:solidFill>
                  <a:srgbClr val="FFFFFF"/>
                </a:solidFill>
                <a:effectLst/>
                <a:uLnTx/>
                <a:uFillTx/>
                <a:latin typeface="Roboto Condensed Light"/>
                <a:ea typeface="Roboto Condensed Light"/>
                <a:sym typeface="Roboto Condensed Light"/>
              </a:rPr>
              <a:t>Does not offer any free plan It starts at about </a:t>
            </a:r>
          </a:p>
          <a:p>
            <a:pPr marL="0" marR="0" lvl="0" indent="0" algn="ctr" defTabSz="914400" rtl="0" eaLnBrk="1" fontAlgn="auto" latinLnBrk="0" hangingPunct="1">
              <a:lnSpc>
                <a:spcPct val="100000"/>
              </a:lnSpc>
              <a:spcBef>
                <a:spcPts val="0"/>
              </a:spcBef>
              <a:spcAft>
                <a:spcPts val="0"/>
              </a:spcAft>
              <a:buClr>
                <a:srgbClr val="FFFFFF"/>
              </a:buClr>
              <a:buSzPts val="1100"/>
              <a:buFont typeface="Roboto Condensed Light"/>
              <a:buNone/>
              <a:tabLst/>
              <a:defRPr/>
            </a:pPr>
            <a:r>
              <a:rPr kumimoji="0" lang="en-US" sz="1050" b="0" i="0" u="none" strike="noStrike" kern="0" cap="none" spc="0" normalizeH="0" baseline="0" noProof="0" dirty="0">
                <a:ln>
                  <a:noFill/>
                </a:ln>
                <a:solidFill>
                  <a:srgbClr val="FFFFFF"/>
                </a:solidFill>
                <a:effectLst/>
                <a:uLnTx/>
                <a:uFillTx/>
                <a:latin typeface="Roboto Condensed Light"/>
                <a:ea typeface="Roboto Condensed Light"/>
                <a:sym typeface="Roboto Condensed Light"/>
              </a:rPr>
              <a:t>4 USD/month.</a:t>
            </a:r>
          </a:p>
        </p:txBody>
      </p:sp>
      <p:pic>
        <p:nvPicPr>
          <p:cNvPr id="80" name="Immagine 79">
            <a:extLst>
              <a:ext uri="{FF2B5EF4-FFF2-40B4-BE49-F238E27FC236}">
                <a16:creationId xmlns:a16="http://schemas.microsoft.com/office/drawing/2014/main" id="{77015AB8-D742-4EC5-B837-0AC069BEEE9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160" b="97856" l="4167" r="98790"/>
                    </a14:imgEffect>
                  </a14:imgLayer>
                </a14:imgProps>
              </a:ext>
            </a:extLst>
          </a:blip>
          <a:stretch>
            <a:fillRect/>
          </a:stretch>
        </p:blipFill>
        <p:spPr>
          <a:xfrm>
            <a:off x="8078081" y="3382169"/>
            <a:ext cx="310194" cy="369398"/>
          </a:xfrm>
          <a:prstGeom prst="rect">
            <a:avLst/>
          </a:prstGeom>
        </p:spPr>
      </p:pic>
      <p:sp>
        <p:nvSpPr>
          <p:cNvPr id="81" name="Google Shape;323;p40">
            <a:extLst>
              <a:ext uri="{FF2B5EF4-FFF2-40B4-BE49-F238E27FC236}">
                <a16:creationId xmlns:a16="http://schemas.microsoft.com/office/drawing/2014/main" id="{5AE9A192-C3AE-42A0-9EDE-7D50CCB38E9E}"/>
              </a:ext>
            </a:extLst>
          </p:cNvPr>
          <p:cNvSpPr txBox="1">
            <a:spLocks/>
          </p:cNvSpPr>
          <p:nvPr/>
        </p:nvSpPr>
        <p:spPr>
          <a:xfrm>
            <a:off x="1320533" y="4512725"/>
            <a:ext cx="4296905"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marR="0" lvl="0" indent="0" algn="l" defTabSz="914400" rtl="0" eaLnBrk="1" fontAlgn="auto" latinLnBrk="0" hangingPunct="1">
              <a:lnSpc>
                <a:spcPct val="100000"/>
              </a:lnSpc>
              <a:spcBef>
                <a:spcPts val="0"/>
              </a:spcBef>
              <a:spcAft>
                <a:spcPts val="0"/>
              </a:spcAft>
              <a:buClr>
                <a:srgbClr val="FFFFFF"/>
              </a:buClr>
              <a:buSzPts val="1100"/>
              <a:buFont typeface="Roboto Condensed Light"/>
              <a:buNone/>
              <a:tabLst/>
              <a:defRPr/>
            </a:pPr>
            <a:r>
              <a:rPr kumimoji="0" lang="en-US" sz="1050" b="0" i="0" u="none" strike="noStrike" kern="0" cap="none" spc="0" normalizeH="0" baseline="0" noProof="0" dirty="0">
                <a:ln>
                  <a:noFill/>
                </a:ln>
                <a:solidFill>
                  <a:srgbClr val="FFFFFF"/>
                </a:solidFill>
                <a:effectLst/>
                <a:uLnTx/>
                <a:uFillTx/>
                <a:latin typeface="Roboto Condensed Light"/>
                <a:ea typeface="Roboto Condensed Light"/>
                <a:sym typeface="Roboto Condensed Light"/>
              </a:rPr>
              <a:t>For further details, please have a look at Microsoft Pricing Calculator.</a:t>
            </a:r>
          </a:p>
        </p:txBody>
      </p:sp>
      <p:sp>
        <p:nvSpPr>
          <p:cNvPr id="27" name="Titolo 1">
            <a:extLst>
              <a:ext uri="{FF2B5EF4-FFF2-40B4-BE49-F238E27FC236}">
                <a16:creationId xmlns:a16="http://schemas.microsoft.com/office/drawing/2014/main" id="{62129BDF-0D3E-4B34-9482-0ACD6474DB02}"/>
              </a:ext>
            </a:extLst>
          </p:cNvPr>
          <p:cNvSpPr txBox="1">
            <a:spLocks/>
          </p:cNvSpPr>
          <p:nvPr/>
        </p:nvSpPr>
        <p:spPr>
          <a:xfrm>
            <a:off x="1964850" y="191398"/>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dirty="0"/>
              <a:t>UPDATED COST EVALUATION</a:t>
            </a:r>
          </a:p>
        </p:txBody>
      </p:sp>
      <p:cxnSp>
        <p:nvCxnSpPr>
          <p:cNvPr id="29" name="Google Shape;335;p40">
            <a:extLst>
              <a:ext uri="{FF2B5EF4-FFF2-40B4-BE49-F238E27FC236}">
                <a16:creationId xmlns:a16="http://schemas.microsoft.com/office/drawing/2014/main" id="{BB8EFB2C-85B6-4F3D-BE8D-268954A407B1}"/>
              </a:ext>
            </a:extLst>
          </p:cNvPr>
          <p:cNvCxnSpPr>
            <a:cxnSpLocks/>
          </p:cNvCxnSpPr>
          <p:nvPr/>
        </p:nvCxnSpPr>
        <p:spPr>
          <a:xfrm flipH="1" flipV="1">
            <a:off x="6073656" y="4040181"/>
            <a:ext cx="1566400" cy="1"/>
          </a:xfrm>
          <a:prstGeom prst="straightConnector1">
            <a:avLst/>
          </a:prstGeom>
          <a:noFill/>
          <a:ln w="9525" cap="flat" cmpd="sng">
            <a:solidFill>
              <a:schemeClr val="dk1"/>
            </a:solidFill>
            <a:prstDash val="solid"/>
            <a:round/>
            <a:headEnd type="none" w="med" len="med"/>
            <a:tailEnd type="none" w="med" len="med"/>
          </a:ln>
        </p:spPr>
      </p:cxnSp>
      <p:sp>
        <p:nvSpPr>
          <p:cNvPr id="30" name="Ovale 29">
            <a:extLst>
              <a:ext uri="{FF2B5EF4-FFF2-40B4-BE49-F238E27FC236}">
                <a16:creationId xmlns:a16="http://schemas.microsoft.com/office/drawing/2014/main" id="{F423F3AC-DE6A-4E85-9C7C-6E01023B6815}"/>
              </a:ext>
            </a:extLst>
          </p:cNvPr>
          <p:cNvSpPr/>
          <p:nvPr/>
        </p:nvSpPr>
        <p:spPr>
          <a:xfrm>
            <a:off x="6378224" y="3212478"/>
            <a:ext cx="632460" cy="62482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A3455"/>
              </a:solidFill>
              <a:effectLst/>
              <a:uLnTx/>
              <a:uFillTx/>
              <a:latin typeface="Arial"/>
              <a:ea typeface="+mn-ea"/>
              <a:cs typeface="+mn-cs"/>
              <a:sym typeface="Arial"/>
            </a:endParaRPr>
          </a:p>
        </p:txBody>
      </p:sp>
      <p:pic>
        <p:nvPicPr>
          <p:cNvPr id="6" name="Immagine 5">
            <a:extLst>
              <a:ext uri="{FF2B5EF4-FFF2-40B4-BE49-F238E27FC236}">
                <a16:creationId xmlns:a16="http://schemas.microsoft.com/office/drawing/2014/main" id="{D9E22F94-80D9-4B09-B1A8-5B6A7B03AAD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143" b="90852" l="7000" r="91833">
                        <a14:foregroundMark x1="19250" y1="85213" x2="19083" y2="85088"/>
                        <a14:foregroundMark x1="15667" y1="84962" x2="15833" y2="87218"/>
                        <a14:foregroundMark x1="16417" y1="84085" x2="17750" y2="83709"/>
                      </a14:backgroundRemoval>
                    </a14:imgEffect>
                  </a14:imgLayer>
                </a14:imgProps>
              </a:ext>
            </a:extLst>
          </a:blip>
          <a:stretch>
            <a:fillRect/>
          </a:stretch>
        </p:blipFill>
        <p:spPr>
          <a:xfrm>
            <a:off x="6386323" y="3336367"/>
            <a:ext cx="624361" cy="415200"/>
          </a:xfrm>
          <a:prstGeom prst="rect">
            <a:avLst/>
          </a:prstGeom>
        </p:spPr>
      </p:pic>
      <p:sp>
        <p:nvSpPr>
          <p:cNvPr id="7" name="CasellaDiTesto 6">
            <a:extLst>
              <a:ext uri="{FF2B5EF4-FFF2-40B4-BE49-F238E27FC236}">
                <a16:creationId xmlns:a16="http://schemas.microsoft.com/office/drawing/2014/main" id="{EB1F7B3A-CC06-48BF-96BB-3C5094AAE3F8}"/>
              </a:ext>
            </a:extLst>
          </p:cNvPr>
          <p:cNvSpPr txBox="1"/>
          <p:nvPr/>
        </p:nvSpPr>
        <p:spPr>
          <a:xfrm>
            <a:off x="6076235" y="4063443"/>
            <a:ext cx="1266693" cy="307777"/>
          </a:xfrm>
          <a:prstGeom prst="rect">
            <a:avLst/>
          </a:prstGeom>
          <a:noFill/>
        </p:spPr>
        <p:txBody>
          <a:bodyPr wrap="none" rtlCol="0">
            <a:spAutoFit/>
          </a:bodyPr>
          <a:lstStyle/>
          <a:p>
            <a:r>
              <a:rPr lang="en-US" b="1" dirty="0">
                <a:solidFill>
                  <a:schemeClr val="tx1"/>
                </a:solidFill>
                <a:latin typeface="Exo 2" panose="020B0604020202020204" charset="0"/>
                <a:ea typeface="Roboto Condensed Light" panose="020B0604020202020204" charset="0"/>
              </a:rPr>
              <a:t>Raspberry Pi</a:t>
            </a:r>
          </a:p>
        </p:txBody>
      </p:sp>
      <p:sp>
        <p:nvSpPr>
          <p:cNvPr id="8" name="CasellaDiTesto 7">
            <a:extLst>
              <a:ext uri="{FF2B5EF4-FFF2-40B4-BE49-F238E27FC236}">
                <a16:creationId xmlns:a16="http://schemas.microsoft.com/office/drawing/2014/main" id="{399A3DFE-8395-4DA2-81E1-124A9F3D803D}"/>
              </a:ext>
            </a:extLst>
          </p:cNvPr>
          <p:cNvSpPr txBox="1"/>
          <p:nvPr/>
        </p:nvSpPr>
        <p:spPr>
          <a:xfrm>
            <a:off x="6462332" y="4371220"/>
            <a:ext cx="503664" cy="253916"/>
          </a:xfrm>
          <a:prstGeom prst="rect">
            <a:avLst/>
          </a:prstGeom>
          <a:noFill/>
        </p:spPr>
        <p:txBody>
          <a:bodyPr wrap="none" rtlCol="0">
            <a:spAutoFit/>
          </a:bodyPr>
          <a:lstStyle/>
          <a:p>
            <a:r>
              <a:rPr lang="en-US" sz="1050" dirty="0">
                <a:solidFill>
                  <a:schemeClr val="tx1"/>
                </a:solidFill>
                <a:latin typeface="Roboto Condensed Light" panose="020B0604020202020204" charset="0"/>
                <a:ea typeface="Roboto Condensed Light" panose="020B0604020202020204" charset="0"/>
              </a:rPr>
              <a:t>&gt; 20 €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800" dirty="0"/>
              <a:t>FUTURE PLANS</a:t>
            </a:r>
            <a:endParaRPr sz="3800" dirty="0"/>
          </a:p>
        </p:txBody>
      </p:sp>
      <p:cxnSp>
        <p:nvCxnSpPr>
          <p:cNvPr id="315" name="Google Shape;315;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 name="Sottotitolo 2">
            <a:extLst>
              <a:ext uri="{FF2B5EF4-FFF2-40B4-BE49-F238E27FC236}">
                <a16:creationId xmlns:a16="http://schemas.microsoft.com/office/drawing/2014/main" id="{06CA97DC-C15C-4A52-A77F-BFB5291F1DDA}"/>
              </a:ext>
            </a:extLst>
          </p:cNvPr>
          <p:cNvSpPr>
            <a:spLocks noGrp="1"/>
          </p:cNvSpPr>
          <p:nvPr>
            <p:ph type="subTitle" idx="1"/>
          </p:nvPr>
        </p:nvSpPr>
        <p:spPr>
          <a:xfrm>
            <a:off x="3756079" y="2742989"/>
            <a:ext cx="4224900" cy="536700"/>
          </a:xfrm>
        </p:spPr>
        <p:txBody>
          <a:bodyPr/>
          <a:lstStyle/>
          <a:p>
            <a:r>
              <a:rPr lang="en-US" sz="1200" dirty="0"/>
              <a:t>for technical development and evaluation until the final delivery</a:t>
            </a:r>
          </a:p>
        </p:txBody>
      </p:sp>
      <p:grpSp>
        <p:nvGrpSpPr>
          <p:cNvPr id="6" name="Google Shape;8395;p66">
            <a:extLst>
              <a:ext uri="{FF2B5EF4-FFF2-40B4-BE49-F238E27FC236}">
                <a16:creationId xmlns:a16="http://schemas.microsoft.com/office/drawing/2014/main" id="{9D8F5FB6-156A-4114-BEBA-A55D78E54609}"/>
              </a:ext>
            </a:extLst>
          </p:cNvPr>
          <p:cNvGrpSpPr/>
          <p:nvPr/>
        </p:nvGrpSpPr>
        <p:grpSpPr>
          <a:xfrm>
            <a:off x="7980979" y="2154739"/>
            <a:ext cx="305020" cy="305798"/>
            <a:chOff x="-1591550" y="3597475"/>
            <a:chExt cx="293825" cy="294575"/>
          </a:xfrm>
        </p:grpSpPr>
        <p:sp>
          <p:nvSpPr>
            <p:cNvPr id="7" name="Google Shape;8396;p66">
              <a:extLst>
                <a:ext uri="{FF2B5EF4-FFF2-40B4-BE49-F238E27FC236}">
                  <a16:creationId xmlns:a16="http://schemas.microsoft.com/office/drawing/2014/main" id="{50F13182-9C65-48CD-AFF4-F49AEF3E86AD}"/>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97;p66">
              <a:extLst>
                <a:ext uri="{FF2B5EF4-FFF2-40B4-BE49-F238E27FC236}">
                  <a16:creationId xmlns:a16="http://schemas.microsoft.com/office/drawing/2014/main" id="{C8CEF68B-AAB6-4117-9205-25B4D3F7D5FF}"/>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98;p66">
              <a:extLst>
                <a:ext uri="{FF2B5EF4-FFF2-40B4-BE49-F238E27FC236}">
                  <a16:creationId xmlns:a16="http://schemas.microsoft.com/office/drawing/2014/main" id="{54D5A64B-F4DD-4D17-8530-43D0EB2F0929}"/>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TECHNICAL DEVELOPMENT</a:t>
            </a:r>
            <a:endParaRPr dirty="0"/>
          </a:p>
        </p:txBody>
      </p:sp>
      <p:cxnSp>
        <p:nvCxnSpPr>
          <p:cNvPr id="74" name="Google Shape;255;p37">
            <a:extLst>
              <a:ext uri="{FF2B5EF4-FFF2-40B4-BE49-F238E27FC236}">
                <a16:creationId xmlns:a16="http://schemas.microsoft.com/office/drawing/2014/main" id="{500776F1-1FE6-4E8A-96A5-29139CCDDD6D}"/>
              </a:ext>
            </a:extLst>
          </p:cNvPr>
          <p:cNvCxnSpPr/>
          <p:nvPr/>
        </p:nvCxnSpPr>
        <p:spPr>
          <a:xfrm rot="10800000">
            <a:off x="0" y="1447344"/>
            <a:ext cx="15333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533300" y="1215444"/>
            <a:ext cx="203040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533301" y="1215445"/>
            <a:ext cx="2030400"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745228" y="1221499"/>
            <a:ext cx="203040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Deploy on Azure</a:t>
            </a: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1533300" y="1693732"/>
            <a:ext cx="6296730" cy="536700"/>
          </a:xfrm>
        </p:spPr>
        <p:txBody>
          <a:bodyPr/>
          <a:lstStyle/>
          <a:p>
            <a:pPr algn="l"/>
            <a:r>
              <a:rPr lang="en-US" sz="1400" dirty="0"/>
              <a:t>Since that part of the demo is simulated or runs in local. </a:t>
            </a:r>
          </a:p>
          <a:p>
            <a:pPr algn="l"/>
            <a:r>
              <a:rPr lang="en-US" sz="1400" dirty="0"/>
              <a:t>A great part of MuSa lives in the Cloud and we will need Azure IoT Hub, Azure ML, Azure DB and Azure App Service</a:t>
            </a:r>
          </a:p>
        </p:txBody>
      </p:sp>
      <p:cxnSp>
        <p:nvCxnSpPr>
          <p:cNvPr id="80" name="Google Shape;254;p37">
            <a:extLst>
              <a:ext uri="{FF2B5EF4-FFF2-40B4-BE49-F238E27FC236}">
                <a16:creationId xmlns:a16="http://schemas.microsoft.com/office/drawing/2014/main" id="{B6462002-B16B-4424-98BD-3DF908DC750C}"/>
              </a:ext>
            </a:extLst>
          </p:cNvPr>
          <p:cNvCxnSpPr/>
          <p:nvPr/>
        </p:nvCxnSpPr>
        <p:spPr>
          <a:xfrm rot="10800000">
            <a:off x="-6903" y="2980600"/>
            <a:ext cx="2629800"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2629799" y="2656708"/>
            <a:ext cx="2023499" cy="806212"/>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2629799" y="2656708"/>
            <a:ext cx="2030400" cy="8172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2878577" y="2600479"/>
            <a:ext cx="2531324" cy="1231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Providing the </a:t>
            </a:r>
          </a:p>
          <a:p>
            <a:pPr marL="0" indent="0" algn="l"/>
            <a:r>
              <a:rPr lang="en-US" sz="1600" dirty="0">
                <a:solidFill>
                  <a:schemeClr val="lt1"/>
                </a:solidFill>
              </a:rPr>
              <a:t>personalized tours </a:t>
            </a:r>
          </a:p>
          <a:p>
            <a:pPr marL="0" indent="0" algn="l"/>
            <a:r>
              <a:rPr lang="en-US" sz="1600" dirty="0">
                <a:solidFill>
                  <a:schemeClr val="lt1"/>
                </a:solidFill>
              </a:rPr>
              <a:t>to the visitors</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2423368" y="3462920"/>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One of MuSa’s main features is to provide personalized tours and we want to realize </a:t>
            </a:r>
          </a:p>
          <a:p>
            <a:pPr algn="l"/>
            <a:r>
              <a:rPr lang="en-US" sz="1400" dirty="0"/>
              <a:t>a profiling questionnaire that makes MuSa able to serve something that matches perfectly with visitor’s interests, also using the information that we got with our online survey</a:t>
            </a:r>
          </a:p>
        </p:txBody>
      </p:sp>
      <p:grpSp>
        <p:nvGrpSpPr>
          <p:cNvPr id="92" name="Google Shape;6554;p62">
            <a:extLst>
              <a:ext uri="{FF2B5EF4-FFF2-40B4-BE49-F238E27FC236}">
                <a16:creationId xmlns:a16="http://schemas.microsoft.com/office/drawing/2014/main" id="{62C035B7-7AD6-4A1A-8DA8-4C8D058219A3}"/>
              </a:ext>
            </a:extLst>
          </p:cNvPr>
          <p:cNvGrpSpPr/>
          <p:nvPr/>
        </p:nvGrpSpPr>
        <p:grpSpPr>
          <a:xfrm>
            <a:off x="8559526" y="3621373"/>
            <a:ext cx="334948" cy="334919"/>
            <a:chOff x="-30354000" y="3569100"/>
            <a:chExt cx="292250" cy="292225"/>
          </a:xfrm>
        </p:grpSpPr>
        <p:sp>
          <p:nvSpPr>
            <p:cNvPr id="93" name="Google Shape;6555;p62">
              <a:extLst>
                <a:ext uri="{FF2B5EF4-FFF2-40B4-BE49-F238E27FC236}">
                  <a16:creationId xmlns:a16="http://schemas.microsoft.com/office/drawing/2014/main" id="{3A4135AC-5052-47E7-9C5F-6EC0B3B02884}"/>
                </a:ext>
              </a:extLst>
            </p:cNvPr>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556;p62">
              <a:extLst>
                <a:ext uri="{FF2B5EF4-FFF2-40B4-BE49-F238E27FC236}">
                  <a16:creationId xmlns:a16="http://schemas.microsoft.com/office/drawing/2014/main" id="{16863A5B-C180-4782-A9C4-AE4384A27078}"/>
                </a:ext>
              </a:extLst>
            </p:cNvPr>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557;p62">
              <a:extLst>
                <a:ext uri="{FF2B5EF4-FFF2-40B4-BE49-F238E27FC236}">
                  <a16:creationId xmlns:a16="http://schemas.microsoft.com/office/drawing/2014/main" id="{40BEB8D0-AB62-4DD5-9BAD-799597D19DCE}"/>
                </a:ext>
              </a:extLst>
            </p:cNvPr>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558;p62">
              <a:extLst>
                <a:ext uri="{FF2B5EF4-FFF2-40B4-BE49-F238E27FC236}">
                  <a16:creationId xmlns:a16="http://schemas.microsoft.com/office/drawing/2014/main" id="{33D03687-3A8A-4026-9846-A63B99B91698}"/>
                </a:ext>
              </a:extLst>
            </p:cNvPr>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559;p62">
              <a:extLst>
                <a:ext uri="{FF2B5EF4-FFF2-40B4-BE49-F238E27FC236}">
                  <a16:creationId xmlns:a16="http://schemas.microsoft.com/office/drawing/2014/main" id="{B7F3C3D7-F1D7-4251-8E19-E7B1AE81D6BC}"/>
                </a:ext>
              </a:extLst>
            </p:cNvPr>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560;p62">
              <a:extLst>
                <a:ext uri="{FF2B5EF4-FFF2-40B4-BE49-F238E27FC236}">
                  <a16:creationId xmlns:a16="http://schemas.microsoft.com/office/drawing/2014/main" id="{9411983C-86E9-403B-A636-F48C31387ECF}"/>
                </a:ext>
              </a:extLst>
            </p:cNvPr>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4700;p58">
            <a:extLst>
              <a:ext uri="{FF2B5EF4-FFF2-40B4-BE49-F238E27FC236}">
                <a16:creationId xmlns:a16="http://schemas.microsoft.com/office/drawing/2014/main" id="{EDCB00E9-95B2-4840-8843-B193F57AEBB8}"/>
              </a:ext>
            </a:extLst>
          </p:cNvPr>
          <p:cNvGrpSpPr/>
          <p:nvPr/>
        </p:nvGrpSpPr>
        <p:grpSpPr>
          <a:xfrm>
            <a:off x="7655319" y="1788596"/>
            <a:ext cx="349421" cy="346972"/>
            <a:chOff x="-64781025" y="3361050"/>
            <a:chExt cx="317425" cy="315200"/>
          </a:xfrm>
        </p:grpSpPr>
        <p:sp>
          <p:nvSpPr>
            <p:cNvPr id="101" name="Google Shape;4701;p58">
              <a:extLst>
                <a:ext uri="{FF2B5EF4-FFF2-40B4-BE49-F238E27FC236}">
                  <a16:creationId xmlns:a16="http://schemas.microsoft.com/office/drawing/2014/main" id="{9A41C5B6-88AE-446F-94F1-164A17896779}"/>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702;p58">
              <a:extLst>
                <a:ext uri="{FF2B5EF4-FFF2-40B4-BE49-F238E27FC236}">
                  <a16:creationId xmlns:a16="http://schemas.microsoft.com/office/drawing/2014/main" id="{3A9A9C0E-3468-4826-9422-8D620C24B581}"/>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703;p58">
              <a:extLst>
                <a:ext uri="{FF2B5EF4-FFF2-40B4-BE49-F238E27FC236}">
                  <a16:creationId xmlns:a16="http://schemas.microsoft.com/office/drawing/2014/main" id="{D409A500-BDDC-48E6-9D69-F775995F64CD}"/>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04;p58">
              <a:extLst>
                <a:ext uri="{FF2B5EF4-FFF2-40B4-BE49-F238E27FC236}">
                  <a16:creationId xmlns:a16="http://schemas.microsoft.com/office/drawing/2014/main" id="{6CF97BD8-44EC-402E-9CE2-FACA852E7BD9}"/>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TECHNICAL DEVELOPMENT</a:t>
            </a:r>
            <a:endParaRPr dirty="0"/>
          </a:p>
        </p:txBody>
      </p:sp>
      <p:cxnSp>
        <p:nvCxnSpPr>
          <p:cNvPr id="74" name="Google Shape;255;p37">
            <a:extLst>
              <a:ext uri="{FF2B5EF4-FFF2-40B4-BE49-F238E27FC236}">
                <a16:creationId xmlns:a16="http://schemas.microsoft.com/office/drawing/2014/main" id="{500776F1-1FE6-4E8A-96A5-29139CCDDD6D}"/>
              </a:ext>
            </a:extLst>
          </p:cNvPr>
          <p:cNvCxnSpPr/>
          <p:nvPr/>
        </p:nvCxnSpPr>
        <p:spPr>
          <a:xfrm rot="10800000">
            <a:off x="7610700" y="1364233"/>
            <a:ext cx="15333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5580300" y="1147061"/>
            <a:ext cx="203040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5580300" y="1148429"/>
            <a:ext cx="2030400"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5809578" y="1145693"/>
            <a:ext cx="203040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Data collection</a:t>
            </a: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1313970" y="1641090"/>
            <a:ext cx="6296730" cy="536700"/>
          </a:xfrm>
        </p:spPr>
        <p:txBody>
          <a:bodyPr/>
          <a:lstStyle/>
          <a:p>
            <a:pPr algn="r"/>
            <a:r>
              <a:rPr lang="en-US" sz="1400" dirty="0"/>
              <a:t>For both visitors types: the one who uses MuSa and the one that only wants to help the improving with the data collecting</a:t>
            </a:r>
          </a:p>
        </p:txBody>
      </p:sp>
      <p:cxnSp>
        <p:nvCxnSpPr>
          <p:cNvPr id="80" name="Google Shape;254;p37">
            <a:extLst>
              <a:ext uri="{FF2B5EF4-FFF2-40B4-BE49-F238E27FC236}">
                <a16:creationId xmlns:a16="http://schemas.microsoft.com/office/drawing/2014/main" id="{B6462002-B16B-4424-98BD-3DF908DC750C}"/>
              </a:ext>
            </a:extLst>
          </p:cNvPr>
          <p:cNvCxnSpPr/>
          <p:nvPr/>
        </p:nvCxnSpPr>
        <p:spPr>
          <a:xfrm rot="10800000">
            <a:off x="6514200" y="2995642"/>
            <a:ext cx="2629800"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4490701" y="2608959"/>
            <a:ext cx="2023499" cy="806212"/>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4483800" y="2613762"/>
            <a:ext cx="2030400" cy="8172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4730404" y="2757189"/>
            <a:ext cx="2156571" cy="1231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interaction</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336556" y="3403249"/>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r"/>
            <a:r>
              <a:rPr lang="en-US" sz="1400" dirty="0"/>
              <a:t>The "interaction" with the artwork, understood as when a visitor is near an artwork, through his smartphone he can ask for some extra information or curiosities</a:t>
            </a:r>
          </a:p>
        </p:txBody>
      </p:sp>
      <p:grpSp>
        <p:nvGrpSpPr>
          <p:cNvPr id="13" name="Google Shape;6610;p62">
            <a:extLst>
              <a:ext uri="{FF2B5EF4-FFF2-40B4-BE49-F238E27FC236}">
                <a16:creationId xmlns:a16="http://schemas.microsoft.com/office/drawing/2014/main" id="{FB0F3B5F-51DE-48D6-B31E-44670DAFACC0}"/>
              </a:ext>
            </a:extLst>
          </p:cNvPr>
          <p:cNvGrpSpPr/>
          <p:nvPr/>
        </p:nvGrpSpPr>
        <p:grpSpPr>
          <a:xfrm>
            <a:off x="6729902" y="3544466"/>
            <a:ext cx="314146" cy="334031"/>
            <a:chOff x="-34755225" y="3202075"/>
            <a:chExt cx="274100" cy="291450"/>
          </a:xfrm>
        </p:grpSpPr>
        <p:sp>
          <p:nvSpPr>
            <p:cNvPr id="14" name="Google Shape;6611;p62">
              <a:extLst>
                <a:ext uri="{FF2B5EF4-FFF2-40B4-BE49-F238E27FC236}">
                  <a16:creationId xmlns:a16="http://schemas.microsoft.com/office/drawing/2014/main" id="{D74020C9-A3C3-4F87-B45E-C2AEF38B1585}"/>
                </a:ext>
              </a:extLst>
            </p:cNvPr>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2;p62">
              <a:extLst>
                <a:ext uri="{FF2B5EF4-FFF2-40B4-BE49-F238E27FC236}">
                  <a16:creationId xmlns:a16="http://schemas.microsoft.com/office/drawing/2014/main" id="{FF55B1BA-4197-42E4-AF7E-A68E6F0D9589}"/>
                </a:ext>
              </a:extLst>
            </p:cNvPr>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13;p62">
              <a:extLst>
                <a:ext uri="{FF2B5EF4-FFF2-40B4-BE49-F238E27FC236}">
                  <a16:creationId xmlns:a16="http://schemas.microsoft.com/office/drawing/2014/main" id="{AFF657B3-F57B-4892-A409-5A867AFAF996}"/>
                </a:ext>
              </a:extLst>
            </p:cNvPr>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14;p62">
              <a:extLst>
                <a:ext uri="{FF2B5EF4-FFF2-40B4-BE49-F238E27FC236}">
                  <a16:creationId xmlns:a16="http://schemas.microsoft.com/office/drawing/2014/main" id="{9BADEBE7-7C77-4A08-8C28-0237288F7A96}"/>
                </a:ext>
              </a:extLst>
            </p:cNvPr>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15;p62">
              <a:extLst>
                <a:ext uri="{FF2B5EF4-FFF2-40B4-BE49-F238E27FC236}">
                  <a16:creationId xmlns:a16="http://schemas.microsoft.com/office/drawing/2014/main" id="{E79CCFA9-645B-4F19-8AB0-91E8EC624AEF}"/>
                </a:ext>
              </a:extLst>
            </p:cNvPr>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16;p62">
              <a:extLst>
                <a:ext uri="{FF2B5EF4-FFF2-40B4-BE49-F238E27FC236}">
                  <a16:creationId xmlns:a16="http://schemas.microsoft.com/office/drawing/2014/main" id="{8AE00058-68C5-49FE-9C50-E91870F9F633}"/>
                </a:ext>
              </a:extLst>
            </p:cNvPr>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17;p62">
              <a:extLst>
                <a:ext uri="{FF2B5EF4-FFF2-40B4-BE49-F238E27FC236}">
                  <a16:creationId xmlns:a16="http://schemas.microsoft.com/office/drawing/2014/main" id="{6DE52F25-8F5F-4E20-A9B7-06A931F331D1}"/>
                </a:ext>
              </a:extLst>
            </p:cNvPr>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914;p60">
            <a:extLst>
              <a:ext uri="{FF2B5EF4-FFF2-40B4-BE49-F238E27FC236}">
                <a16:creationId xmlns:a16="http://schemas.microsoft.com/office/drawing/2014/main" id="{76497B76-07A1-4906-8308-C12CBFAB3587}"/>
              </a:ext>
            </a:extLst>
          </p:cNvPr>
          <p:cNvGrpSpPr/>
          <p:nvPr/>
        </p:nvGrpSpPr>
        <p:grpSpPr>
          <a:xfrm>
            <a:off x="7674496" y="1791731"/>
            <a:ext cx="330964" cy="330964"/>
            <a:chOff x="-49027775" y="3183175"/>
            <a:chExt cx="299325" cy="299325"/>
          </a:xfrm>
        </p:grpSpPr>
        <p:sp>
          <p:nvSpPr>
            <p:cNvPr id="22" name="Google Shape;5915;p60">
              <a:extLst>
                <a:ext uri="{FF2B5EF4-FFF2-40B4-BE49-F238E27FC236}">
                  <a16:creationId xmlns:a16="http://schemas.microsoft.com/office/drawing/2014/main" id="{04A295DF-6026-4995-8A25-D3FD54AF6D9B}"/>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16;p60">
              <a:extLst>
                <a:ext uri="{FF2B5EF4-FFF2-40B4-BE49-F238E27FC236}">
                  <a16:creationId xmlns:a16="http://schemas.microsoft.com/office/drawing/2014/main" id="{43B92590-877A-4DE3-BEAB-A357D0E25569}"/>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17;p60">
              <a:extLst>
                <a:ext uri="{FF2B5EF4-FFF2-40B4-BE49-F238E27FC236}">
                  <a16:creationId xmlns:a16="http://schemas.microsoft.com/office/drawing/2014/main" id="{9274F7AC-3E15-4939-8A5B-E27C23AE56A2}"/>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918;p60">
              <a:extLst>
                <a:ext uri="{FF2B5EF4-FFF2-40B4-BE49-F238E27FC236}">
                  <a16:creationId xmlns:a16="http://schemas.microsoft.com/office/drawing/2014/main" id="{F0A69C94-49EC-477A-A0B2-DB5087B78761}"/>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8590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9" name="Google Shape;429;p45"/>
          <p:cNvSpPr txBox="1">
            <a:spLocks noGrp="1"/>
          </p:cNvSpPr>
          <p:nvPr>
            <p:ph type="ctrTitle"/>
          </p:nvPr>
        </p:nvSpPr>
        <p:spPr>
          <a:xfrm flipH="1">
            <a:off x="1193529" y="1611150"/>
            <a:ext cx="6469294"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TECHNICAL UPDATE</a:t>
            </a:r>
            <a:endParaRPr dirty="0"/>
          </a:p>
        </p:txBody>
      </p:sp>
      <p:cxnSp>
        <p:nvCxnSpPr>
          <p:cNvPr id="430" name="Google Shape;430;p45"/>
          <p:cNvCxnSpPr/>
          <p:nvPr/>
        </p:nvCxnSpPr>
        <p:spPr>
          <a:xfrm rot="10800000">
            <a:off x="-6850" y="2056050"/>
            <a:ext cx="24687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5"/>
          <p:cNvCxnSpPr/>
          <p:nvPr/>
        </p:nvCxnSpPr>
        <p:spPr>
          <a:xfrm rot="10800000">
            <a:off x="4389425" y="2962350"/>
            <a:ext cx="4747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FUTURE EVALUATION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p:nvPr/>
        </p:nvCxnSpPr>
        <p:spPr>
          <a:xfrm rot="10800000">
            <a:off x="0" y="1447344"/>
            <a:ext cx="15333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1533300" y="1215444"/>
            <a:ext cx="203040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1533301" y="1215445"/>
            <a:ext cx="2030400"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1586404" y="1211413"/>
            <a:ext cx="203040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The user experience</a:t>
            </a: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1533300" y="1693732"/>
            <a:ext cx="6296730" cy="536700"/>
          </a:xfrm>
        </p:spPr>
        <p:txBody>
          <a:bodyPr/>
          <a:lstStyle/>
          <a:p>
            <a:pPr algn="l"/>
            <a:r>
              <a:rPr lang="en-US" sz="1400" dirty="0"/>
              <a:t>We care a lot about our visitors: our main goal is to make them happy! </a:t>
            </a:r>
          </a:p>
          <a:p>
            <a:pPr algn="l"/>
            <a:r>
              <a:rPr lang="en-US" sz="1400" dirty="0"/>
              <a:t>We will evaluate the user experience with a Moment method and an Episode method:</a:t>
            </a:r>
          </a:p>
          <a:p>
            <a:pPr algn="l"/>
            <a:r>
              <a:rPr lang="en-US" sz="1400" dirty="0"/>
              <a:t>we expect to do this through the tools </a:t>
            </a:r>
            <a:r>
              <a:rPr lang="en-US" sz="1400" dirty="0" err="1">
                <a:hlinkClick r:id="rId3"/>
              </a:rPr>
              <a:t>PrEmo</a:t>
            </a:r>
            <a:r>
              <a:rPr lang="en-US" sz="1400" dirty="0"/>
              <a:t> and </a:t>
            </a:r>
            <a:r>
              <a:rPr lang="en-US" sz="1400" dirty="0" err="1">
                <a:hlinkClick r:id="rId4"/>
              </a:rPr>
              <a:t>AttrakDiff</a:t>
            </a:r>
            <a:endParaRPr lang="en-US" sz="1400" dirty="0"/>
          </a:p>
        </p:txBody>
      </p:sp>
      <p:cxnSp>
        <p:nvCxnSpPr>
          <p:cNvPr id="80" name="Google Shape;254;p37">
            <a:extLst>
              <a:ext uri="{FF2B5EF4-FFF2-40B4-BE49-F238E27FC236}">
                <a16:creationId xmlns:a16="http://schemas.microsoft.com/office/drawing/2014/main" id="{B6462002-B16B-4424-98BD-3DF908DC750C}"/>
              </a:ext>
            </a:extLst>
          </p:cNvPr>
          <p:cNvCxnSpPr/>
          <p:nvPr/>
        </p:nvCxnSpPr>
        <p:spPr>
          <a:xfrm rot="10800000">
            <a:off x="-6903" y="2980600"/>
            <a:ext cx="2629800"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2629799" y="2656708"/>
            <a:ext cx="2023499" cy="806212"/>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2629799" y="2656708"/>
            <a:ext cx="2030400" cy="8172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2898740" y="2792998"/>
            <a:ext cx="2156571" cy="1231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Overall system</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2313427" y="3477598"/>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l"/>
            <a:r>
              <a:rPr lang="en-US" sz="1400" dirty="0"/>
              <a:t>       It is very important to provide a system qualitatively good and we will analyze it through the guidelines by ISO/IEC 9126-1. We used a criteria-based evaluation which gives a measurement of quality in several areas, including understandability, documentation and portability</a:t>
            </a:r>
          </a:p>
        </p:txBody>
      </p:sp>
      <p:grpSp>
        <p:nvGrpSpPr>
          <p:cNvPr id="25" name="Google Shape;6931;p63">
            <a:extLst>
              <a:ext uri="{FF2B5EF4-FFF2-40B4-BE49-F238E27FC236}">
                <a16:creationId xmlns:a16="http://schemas.microsoft.com/office/drawing/2014/main" id="{FCEEA272-5945-485A-8AA4-7858A656DC54}"/>
              </a:ext>
            </a:extLst>
          </p:cNvPr>
          <p:cNvGrpSpPr/>
          <p:nvPr/>
        </p:nvGrpSpPr>
        <p:grpSpPr>
          <a:xfrm>
            <a:off x="7736404" y="1794639"/>
            <a:ext cx="294828" cy="334886"/>
            <a:chOff x="-28069875" y="3175300"/>
            <a:chExt cx="260725" cy="296150"/>
          </a:xfrm>
        </p:grpSpPr>
        <p:sp>
          <p:nvSpPr>
            <p:cNvPr id="26" name="Google Shape;6932;p63">
              <a:extLst>
                <a:ext uri="{FF2B5EF4-FFF2-40B4-BE49-F238E27FC236}">
                  <a16:creationId xmlns:a16="http://schemas.microsoft.com/office/drawing/2014/main" id="{298990B3-8E84-4F86-99B9-78FDB612BA0A}"/>
                </a:ext>
              </a:extLst>
            </p:cNvPr>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33;p63">
              <a:extLst>
                <a:ext uri="{FF2B5EF4-FFF2-40B4-BE49-F238E27FC236}">
                  <a16:creationId xmlns:a16="http://schemas.microsoft.com/office/drawing/2014/main" id="{0BD15D50-3F03-4C0A-A56D-4F969B37E5E1}"/>
                </a:ext>
              </a:extLst>
            </p:cNvPr>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34;p63">
              <a:extLst>
                <a:ext uri="{FF2B5EF4-FFF2-40B4-BE49-F238E27FC236}">
                  <a16:creationId xmlns:a16="http://schemas.microsoft.com/office/drawing/2014/main" id="{FCD98A72-8BA1-4670-9BB4-D341CB667408}"/>
                </a:ext>
              </a:extLst>
            </p:cNvPr>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35;p63">
              <a:extLst>
                <a:ext uri="{FF2B5EF4-FFF2-40B4-BE49-F238E27FC236}">
                  <a16:creationId xmlns:a16="http://schemas.microsoft.com/office/drawing/2014/main" id="{5CDDDE00-69F7-4245-9FB2-729ACB595E19}"/>
                </a:ext>
              </a:extLst>
            </p:cNvPr>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36;p63">
              <a:extLst>
                <a:ext uri="{FF2B5EF4-FFF2-40B4-BE49-F238E27FC236}">
                  <a16:creationId xmlns:a16="http://schemas.microsoft.com/office/drawing/2014/main" id="{C8D14C45-D8AF-406F-B512-C526E34E8ABB}"/>
                </a:ext>
              </a:extLst>
            </p:cNvPr>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37;p63">
              <a:extLst>
                <a:ext uri="{FF2B5EF4-FFF2-40B4-BE49-F238E27FC236}">
                  <a16:creationId xmlns:a16="http://schemas.microsoft.com/office/drawing/2014/main" id="{B1747B87-3E23-4BC9-B298-B65362F59397}"/>
                </a:ext>
              </a:extLst>
            </p:cNvPr>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38;p63">
              <a:extLst>
                <a:ext uri="{FF2B5EF4-FFF2-40B4-BE49-F238E27FC236}">
                  <a16:creationId xmlns:a16="http://schemas.microsoft.com/office/drawing/2014/main" id="{73F097C8-0583-4BBC-A3DB-C46DD76EC826}"/>
                </a:ext>
              </a:extLst>
            </p:cNvPr>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39;p63">
              <a:extLst>
                <a:ext uri="{FF2B5EF4-FFF2-40B4-BE49-F238E27FC236}">
                  <a16:creationId xmlns:a16="http://schemas.microsoft.com/office/drawing/2014/main" id="{9BE90F04-E26C-44AF-ACC6-D02992C9D402}"/>
                </a:ext>
              </a:extLst>
            </p:cNvPr>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40;p63">
              <a:extLst>
                <a:ext uri="{FF2B5EF4-FFF2-40B4-BE49-F238E27FC236}">
                  <a16:creationId xmlns:a16="http://schemas.microsoft.com/office/drawing/2014/main" id="{257F7378-9FDD-4D25-B7DB-1D84ACDEC2FC}"/>
                </a:ext>
              </a:extLst>
            </p:cNvPr>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399;p66">
            <a:extLst>
              <a:ext uri="{FF2B5EF4-FFF2-40B4-BE49-F238E27FC236}">
                <a16:creationId xmlns:a16="http://schemas.microsoft.com/office/drawing/2014/main" id="{AB5BA099-1326-4078-B778-5780976CACDF}"/>
              </a:ext>
            </a:extLst>
          </p:cNvPr>
          <p:cNvGrpSpPr/>
          <p:nvPr/>
        </p:nvGrpSpPr>
        <p:grpSpPr>
          <a:xfrm>
            <a:off x="8485066" y="3576817"/>
            <a:ext cx="304189" cy="287839"/>
            <a:chOff x="-1592325" y="3957400"/>
            <a:chExt cx="293025" cy="277275"/>
          </a:xfrm>
        </p:grpSpPr>
        <p:sp>
          <p:nvSpPr>
            <p:cNvPr id="36" name="Google Shape;8400;p66">
              <a:extLst>
                <a:ext uri="{FF2B5EF4-FFF2-40B4-BE49-F238E27FC236}">
                  <a16:creationId xmlns:a16="http://schemas.microsoft.com/office/drawing/2014/main" id="{B26C4C0F-B04C-4519-A8A2-5D5669850766}"/>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01;p66">
              <a:extLst>
                <a:ext uri="{FF2B5EF4-FFF2-40B4-BE49-F238E27FC236}">
                  <a16:creationId xmlns:a16="http://schemas.microsoft.com/office/drawing/2014/main" id="{25820ED6-C14D-47ED-AEB4-54F30794F704}"/>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02;p66">
              <a:extLst>
                <a:ext uri="{FF2B5EF4-FFF2-40B4-BE49-F238E27FC236}">
                  <a16:creationId xmlns:a16="http://schemas.microsoft.com/office/drawing/2014/main" id="{071471AA-2D43-476C-9D02-81F5E95C793B}"/>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03;p66">
              <a:extLst>
                <a:ext uri="{FF2B5EF4-FFF2-40B4-BE49-F238E27FC236}">
                  <a16:creationId xmlns:a16="http://schemas.microsoft.com/office/drawing/2014/main" id="{03C913DF-A559-4E7C-8F50-CCE8F2E970DC}"/>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3825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US" dirty="0"/>
              <a:t>FUTURE EVALUATION</a:t>
            </a:r>
            <a:endParaRPr dirty="0"/>
          </a:p>
        </p:txBody>
      </p:sp>
      <p:cxnSp>
        <p:nvCxnSpPr>
          <p:cNvPr id="74" name="Google Shape;255;p37">
            <a:extLst>
              <a:ext uri="{FF2B5EF4-FFF2-40B4-BE49-F238E27FC236}">
                <a16:creationId xmlns:a16="http://schemas.microsoft.com/office/drawing/2014/main" id="{500776F1-1FE6-4E8A-96A5-29139CCDDD6D}"/>
              </a:ext>
            </a:extLst>
          </p:cNvPr>
          <p:cNvCxnSpPr/>
          <p:nvPr/>
        </p:nvCxnSpPr>
        <p:spPr>
          <a:xfrm rot="10800000">
            <a:off x="7610700" y="1364233"/>
            <a:ext cx="15333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256;p37">
            <a:extLst>
              <a:ext uri="{FF2B5EF4-FFF2-40B4-BE49-F238E27FC236}">
                <a16:creationId xmlns:a16="http://schemas.microsoft.com/office/drawing/2014/main" id="{361882B0-3D46-415A-9066-DA63931E3A0B}"/>
              </a:ext>
            </a:extLst>
          </p:cNvPr>
          <p:cNvSpPr/>
          <p:nvPr/>
        </p:nvSpPr>
        <p:spPr>
          <a:xfrm>
            <a:off x="4512092" y="2751730"/>
            <a:ext cx="2030400" cy="4638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p33">
            <a:extLst>
              <a:ext uri="{FF2B5EF4-FFF2-40B4-BE49-F238E27FC236}">
                <a16:creationId xmlns:a16="http://schemas.microsoft.com/office/drawing/2014/main" id="{DA4F0C0C-A3AB-48A2-99CE-6BB59A5FE769}"/>
              </a:ext>
            </a:extLst>
          </p:cNvPr>
          <p:cNvSpPr/>
          <p:nvPr/>
        </p:nvSpPr>
        <p:spPr>
          <a:xfrm>
            <a:off x="4512092" y="2753270"/>
            <a:ext cx="2030400" cy="4638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64;p37">
            <a:extLst>
              <a:ext uri="{FF2B5EF4-FFF2-40B4-BE49-F238E27FC236}">
                <a16:creationId xmlns:a16="http://schemas.microsoft.com/office/drawing/2014/main" id="{D004029E-83E6-4C3C-AB90-DE6DDE011FA8}"/>
              </a:ext>
            </a:extLst>
          </p:cNvPr>
          <p:cNvSpPr txBox="1">
            <a:spLocks/>
          </p:cNvSpPr>
          <p:nvPr/>
        </p:nvSpPr>
        <p:spPr>
          <a:xfrm flipH="1">
            <a:off x="4512092" y="2747158"/>
            <a:ext cx="2030400" cy="40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800" dirty="0">
                <a:solidFill>
                  <a:schemeClr val="lt1"/>
                </a:solidFill>
              </a:rPr>
              <a:t>Price considerations</a:t>
            </a:r>
          </a:p>
          <a:p>
            <a:pPr marL="0" indent="0" algn="l"/>
            <a:endParaRPr lang="en-US" dirty="0">
              <a:solidFill>
                <a:schemeClr val="lt1"/>
              </a:solidFill>
            </a:endParaRPr>
          </a:p>
        </p:txBody>
      </p:sp>
      <p:sp>
        <p:nvSpPr>
          <p:cNvPr id="79" name="Sottotitolo 2">
            <a:extLst>
              <a:ext uri="{FF2B5EF4-FFF2-40B4-BE49-F238E27FC236}">
                <a16:creationId xmlns:a16="http://schemas.microsoft.com/office/drawing/2014/main" id="{2DD62440-5BFD-4313-B81F-E4F88F0F53AD}"/>
              </a:ext>
            </a:extLst>
          </p:cNvPr>
          <p:cNvSpPr>
            <a:spLocks noGrp="1"/>
          </p:cNvSpPr>
          <p:nvPr>
            <p:ph type="subTitle" idx="1"/>
          </p:nvPr>
        </p:nvSpPr>
        <p:spPr>
          <a:xfrm>
            <a:off x="0" y="3238015"/>
            <a:ext cx="6542492" cy="536700"/>
          </a:xfrm>
        </p:spPr>
        <p:txBody>
          <a:bodyPr/>
          <a:lstStyle/>
          <a:p>
            <a:pPr algn="r"/>
            <a:r>
              <a:rPr lang="en-US" sz="1400" dirty="0"/>
              <a:t> We will do a revision about the expected price of the whole system because we want to make MuSa easily accessible and doable. This will include the price of the hardware and the price of the Azure plan needed, computable with </a:t>
            </a:r>
            <a:r>
              <a:rPr lang="en-US" sz="1400" dirty="0">
                <a:hlinkClick r:id="rId3"/>
              </a:rPr>
              <a:t>Microsoft Pricing Calculator</a:t>
            </a:r>
            <a:r>
              <a:rPr lang="en-US" sz="1400" dirty="0"/>
              <a:t>.</a:t>
            </a:r>
          </a:p>
        </p:txBody>
      </p:sp>
      <p:cxnSp>
        <p:nvCxnSpPr>
          <p:cNvPr id="80" name="Google Shape;254;p37">
            <a:extLst>
              <a:ext uri="{FF2B5EF4-FFF2-40B4-BE49-F238E27FC236}">
                <a16:creationId xmlns:a16="http://schemas.microsoft.com/office/drawing/2014/main" id="{B6462002-B16B-4424-98BD-3DF908DC750C}"/>
              </a:ext>
            </a:extLst>
          </p:cNvPr>
          <p:cNvCxnSpPr/>
          <p:nvPr/>
        </p:nvCxnSpPr>
        <p:spPr>
          <a:xfrm rot="10800000">
            <a:off x="6514200" y="2995642"/>
            <a:ext cx="2629800" cy="0"/>
          </a:xfrm>
          <a:prstGeom prst="straightConnector1">
            <a:avLst/>
          </a:prstGeom>
          <a:noFill/>
          <a:ln w="9525" cap="flat" cmpd="sng">
            <a:solidFill>
              <a:schemeClr val="dk1"/>
            </a:solidFill>
            <a:prstDash val="solid"/>
            <a:round/>
            <a:headEnd type="none" w="med" len="med"/>
            <a:tailEnd type="none" w="med" len="med"/>
          </a:ln>
        </p:spPr>
      </p:cxnSp>
      <p:sp>
        <p:nvSpPr>
          <p:cNvPr id="81" name="Google Shape;199;p33">
            <a:extLst>
              <a:ext uri="{FF2B5EF4-FFF2-40B4-BE49-F238E27FC236}">
                <a16:creationId xmlns:a16="http://schemas.microsoft.com/office/drawing/2014/main" id="{B0BCB923-72FE-49EB-81AE-DAD4EDBEA7FF}"/>
              </a:ext>
            </a:extLst>
          </p:cNvPr>
          <p:cNvSpPr/>
          <p:nvPr/>
        </p:nvSpPr>
        <p:spPr>
          <a:xfrm>
            <a:off x="5280755" y="972561"/>
            <a:ext cx="2318225" cy="81259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56;p37">
            <a:extLst>
              <a:ext uri="{FF2B5EF4-FFF2-40B4-BE49-F238E27FC236}">
                <a16:creationId xmlns:a16="http://schemas.microsoft.com/office/drawing/2014/main" id="{12219CFB-5B93-4F34-B5F7-328E1B081C7C}"/>
              </a:ext>
            </a:extLst>
          </p:cNvPr>
          <p:cNvSpPr/>
          <p:nvPr/>
        </p:nvSpPr>
        <p:spPr>
          <a:xfrm>
            <a:off x="5286615" y="969906"/>
            <a:ext cx="2318225" cy="81726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4;p37">
            <a:extLst>
              <a:ext uri="{FF2B5EF4-FFF2-40B4-BE49-F238E27FC236}">
                <a16:creationId xmlns:a16="http://schemas.microsoft.com/office/drawing/2014/main" id="{184EEDD3-81BF-4799-B271-CA629606154E}"/>
              </a:ext>
            </a:extLst>
          </p:cNvPr>
          <p:cNvSpPr txBox="1">
            <a:spLocks/>
          </p:cNvSpPr>
          <p:nvPr/>
        </p:nvSpPr>
        <p:spPr>
          <a:xfrm flipH="1">
            <a:off x="5318495" y="909886"/>
            <a:ext cx="2822814" cy="1151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dirty="0">
                <a:solidFill>
                  <a:schemeClr val="lt1"/>
                </a:solidFill>
              </a:rPr>
              <a:t>Power consumption, communication complexity </a:t>
            </a:r>
          </a:p>
          <a:p>
            <a:pPr marL="0" indent="0" algn="l"/>
            <a:r>
              <a:rPr lang="en-US" sz="1600" dirty="0">
                <a:solidFill>
                  <a:schemeClr val="lt1"/>
                </a:solidFill>
              </a:rPr>
              <a:t>and scalability…</a:t>
            </a:r>
          </a:p>
        </p:txBody>
      </p:sp>
      <p:sp>
        <p:nvSpPr>
          <p:cNvPr id="84" name="Sottotitolo 2">
            <a:extLst>
              <a:ext uri="{FF2B5EF4-FFF2-40B4-BE49-F238E27FC236}">
                <a16:creationId xmlns:a16="http://schemas.microsoft.com/office/drawing/2014/main" id="{66E777A2-1C2C-46A2-8886-B08009AA58ED}"/>
              </a:ext>
            </a:extLst>
          </p:cNvPr>
          <p:cNvSpPr txBox="1">
            <a:spLocks/>
          </p:cNvSpPr>
          <p:nvPr/>
        </p:nvSpPr>
        <p:spPr>
          <a:xfrm>
            <a:off x="1363727" y="1789042"/>
            <a:ext cx="629673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algn="r"/>
            <a:r>
              <a:rPr lang="en-US" sz="1400" dirty="0"/>
              <a:t>… of the sensor network because we want to build a maintainable and consistent system</a:t>
            </a:r>
          </a:p>
        </p:txBody>
      </p:sp>
      <p:grpSp>
        <p:nvGrpSpPr>
          <p:cNvPr id="28" name="Google Shape;4810;p58">
            <a:extLst>
              <a:ext uri="{FF2B5EF4-FFF2-40B4-BE49-F238E27FC236}">
                <a16:creationId xmlns:a16="http://schemas.microsoft.com/office/drawing/2014/main" id="{DFFD40BD-659F-45C8-9DB3-58A59D77B6D6}"/>
              </a:ext>
            </a:extLst>
          </p:cNvPr>
          <p:cNvGrpSpPr/>
          <p:nvPr/>
        </p:nvGrpSpPr>
        <p:grpSpPr>
          <a:xfrm>
            <a:off x="6625464" y="3416559"/>
            <a:ext cx="348568" cy="348458"/>
            <a:chOff x="-60255350" y="3733825"/>
            <a:chExt cx="316650" cy="316550"/>
          </a:xfrm>
        </p:grpSpPr>
        <p:sp>
          <p:nvSpPr>
            <p:cNvPr id="29" name="Google Shape;4811;p58">
              <a:extLst>
                <a:ext uri="{FF2B5EF4-FFF2-40B4-BE49-F238E27FC236}">
                  <a16:creationId xmlns:a16="http://schemas.microsoft.com/office/drawing/2014/main" id="{CEC7186C-94B6-493F-BD70-06CA7F855E85}"/>
                </a:ext>
              </a:extLst>
            </p:cNvPr>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12;p58">
              <a:extLst>
                <a:ext uri="{FF2B5EF4-FFF2-40B4-BE49-F238E27FC236}">
                  <a16:creationId xmlns:a16="http://schemas.microsoft.com/office/drawing/2014/main" id="{78D2C8E1-D368-47DE-A838-C5D24997935A}"/>
                </a:ext>
              </a:extLst>
            </p:cNvPr>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13;p58">
              <a:extLst>
                <a:ext uri="{FF2B5EF4-FFF2-40B4-BE49-F238E27FC236}">
                  <a16:creationId xmlns:a16="http://schemas.microsoft.com/office/drawing/2014/main" id="{12532BBF-B233-43FE-870E-8BA4A017F5C5}"/>
                </a:ext>
              </a:extLst>
            </p:cNvPr>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14;p58">
              <a:extLst>
                <a:ext uri="{FF2B5EF4-FFF2-40B4-BE49-F238E27FC236}">
                  <a16:creationId xmlns:a16="http://schemas.microsoft.com/office/drawing/2014/main" id="{B300AB73-9E5A-469D-80F0-01279E4F6A6A}"/>
                </a:ext>
              </a:extLst>
            </p:cNvPr>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15;p58">
              <a:extLst>
                <a:ext uri="{FF2B5EF4-FFF2-40B4-BE49-F238E27FC236}">
                  <a16:creationId xmlns:a16="http://schemas.microsoft.com/office/drawing/2014/main" id="{F1CD5CAA-97F5-438F-A342-AD840CA0DD48}"/>
                </a:ext>
              </a:extLst>
            </p:cNvPr>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16;p58">
              <a:extLst>
                <a:ext uri="{FF2B5EF4-FFF2-40B4-BE49-F238E27FC236}">
                  <a16:creationId xmlns:a16="http://schemas.microsoft.com/office/drawing/2014/main" id="{4702AAD8-E042-49DC-8304-0D69116134C3}"/>
                </a:ext>
              </a:extLst>
            </p:cNvPr>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17;p58">
              <a:extLst>
                <a:ext uri="{FF2B5EF4-FFF2-40B4-BE49-F238E27FC236}">
                  <a16:creationId xmlns:a16="http://schemas.microsoft.com/office/drawing/2014/main" id="{2A94E509-1F4E-4AB4-B3BD-6B6B85693CF4}"/>
                </a:ext>
              </a:extLst>
            </p:cNvPr>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84;p60">
            <a:extLst>
              <a:ext uri="{FF2B5EF4-FFF2-40B4-BE49-F238E27FC236}">
                <a16:creationId xmlns:a16="http://schemas.microsoft.com/office/drawing/2014/main" id="{06041F80-3BDD-4813-A7AE-0E4EC0E7166F}"/>
              </a:ext>
            </a:extLst>
          </p:cNvPr>
          <p:cNvGrpSpPr/>
          <p:nvPr/>
        </p:nvGrpSpPr>
        <p:grpSpPr>
          <a:xfrm>
            <a:off x="7706540" y="1913180"/>
            <a:ext cx="332677" cy="331627"/>
            <a:chOff x="-47524975" y="3569100"/>
            <a:chExt cx="300875" cy="299925"/>
          </a:xfrm>
        </p:grpSpPr>
        <p:sp>
          <p:nvSpPr>
            <p:cNvPr id="44" name="Google Shape;5885;p60">
              <a:extLst>
                <a:ext uri="{FF2B5EF4-FFF2-40B4-BE49-F238E27FC236}">
                  <a16:creationId xmlns:a16="http://schemas.microsoft.com/office/drawing/2014/main" id="{727A16B6-961A-4D53-8C13-99A2863CF957}"/>
                </a:ext>
              </a:extLst>
            </p:cNvPr>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86;p60">
              <a:extLst>
                <a:ext uri="{FF2B5EF4-FFF2-40B4-BE49-F238E27FC236}">
                  <a16:creationId xmlns:a16="http://schemas.microsoft.com/office/drawing/2014/main" id="{0D52B065-89FF-4929-8495-DE97867DCAE3}"/>
                </a:ext>
              </a:extLst>
            </p:cNvPr>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87;p60">
              <a:extLst>
                <a:ext uri="{FF2B5EF4-FFF2-40B4-BE49-F238E27FC236}">
                  <a16:creationId xmlns:a16="http://schemas.microsoft.com/office/drawing/2014/main" id="{7B7C7598-E3AA-41CC-A645-00ACA0453859}"/>
                </a:ext>
              </a:extLst>
            </p:cNvPr>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88;p60">
              <a:extLst>
                <a:ext uri="{FF2B5EF4-FFF2-40B4-BE49-F238E27FC236}">
                  <a16:creationId xmlns:a16="http://schemas.microsoft.com/office/drawing/2014/main" id="{E16CB0C2-316A-428D-8CAC-50BEE6867AD1}"/>
                </a:ext>
              </a:extLst>
            </p:cNvPr>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89;p60">
              <a:extLst>
                <a:ext uri="{FF2B5EF4-FFF2-40B4-BE49-F238E27FC236}">
                  <a16:creationId xmlns:a16="http://schemas.microsoft.com/office/drawing/2014/main" id="{94959570-F4EB-49FC-AA48-3A21DA5C9EEF}"/>
                </a:ext>
              </a:extLst>
            </p:cNvPr>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01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51"/>
          <p:cNvSpPr txBox="1">
            <a:spLocks noGrp="1"/>
          </p:cNvSpPr>
          <p:nvPr>
            <p:ph type="ctrTitle"/>
          </p:nvPr>
        </p:nvSpPr>
        <p:spPr>
          <a:xfrm flipH="1">
            <a:off x="2873310" y="1226820"/>
            <a:ext cx="5195700" cy="17185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THANKS </a:t>
            </a:r>
            <a:r>
              <a:rPr lang="it-IT" sz="4400" dirty="0"/>
              <a:t>FOR YOUR ATTENTION</a:t>
            </a:r>
            <a:endParaRPr sz="4400" dirty="0"/>
          </a:p>
        </p:txBody>
      </p: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cxnSp>
        <p:nvCxnSpPr>
          <p:cNvPr id="20" name="Connettore 2 19">
            <a:extLst>
              <a:ext uri="{FF2B5EF4-FFF2-40B4-BE49-F238E27FC236}">
                <a16:creationId xmlns:a16="http://schemas.microsoft.com/office/drawing/2014/main" id="{8C96E542-3C82-4EEE-98BC-3F8F83E49209}"/>
              </a:ext>
            </a:extLst>
          </p:cNvPr>
          <p:cNvCxnSpPr>
            <a:cxnSpLocks/>
          </p:cNvCxnSpPr>
          <p:nvPr/>
        </p:nvCxnSpPr>
        <p:spPr>
          <a:xfrm>
            <a:off x="4030988" y="2546253"/>
            <a:ext cx="1041170" cy="15320"/>
          </a:xfrm>
          <a:prstGeom prst="straightConnector1">
            <a:avLst/>
          </a:prstGeom>
          <a:ln w="76200">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22" name="TextBox 41">
            <a:extLst>
              <a:ext uri="{FF2B5EF4-FFF2-40B4-BE49-F238E27FC236}">
                <a16:creationId xmlns:a16="http://schemas.microsoft.com/office/drawing/2014/main" id="{21F35DAF-278D-449C-BE3E-A7452616016F}"/>
              </a:ext>
            </a:extLst>
          </p:cNvPr>
          <p:cNvSpPr txBox="1"/>
          <p:nvPr/>
        </p:nvSpPr>
        <p:spPr>
          <a:xfrm rot="1634635">
            <a:off x="2198015" y="1859233"/>
            <a:ext cx="1472299" cy="338554"/>
          </a:xfrm>
          <a:prstGeom prst="rect">
            <a:avLst/>
          </a:prstGeom>
          <a:noFill/>
        </p:spPr>
        <p:txBody>
          <a:bodyPr wrap="square" rtlCol="0">
            <a:spAutoFit/>
          </a:bodyPr>
          <a:lstStyle/>
          <a:p>
            <a:r>
              <a:rPr lang="en-US" sz="1600" dirty="0">
                <a:solidFill>
                  <a:schemeClr val="tx1"/>
                </a:solidFill>
              </a:rPr>
              <a:t>MQTT-SN</a:t>
            </a:r>
          </a:p>
        </p:txBody>
      </p:sp>
      <p:cxnSp>
        <p:nvCxnSpPr>
          <p:cNvPr id="23" name="Connettore 2 22">
            <a:extLst>
              <a:ext uri="{FF2B5EF4-FFF2-40B4-BE49-F238E27FC236}">
                <a16:creationId xmlns:a16="http://schemas.microsoft.com/office/drawing/2014/main" id="{C985B903-94F1-4ED5-B19D-EE1DFB040B46}"/>
              </a:ext>
            </a:extLst>
          </p:cNvPr>
          <p:cNvCxnSpPr>
            <a:cxnSpLocks/>
          </p:cNvCxnSpPr>
          <p:nvPr/>
        </p:nvCxnSpPr>
        <p:spPr>
          <a:xfrm>
            <a:off x="1985195" y="1703042"/>
            <a:ext cx="1342481" cy="744713"/>
          </a:xfrm>
          <a:prstGeom prst="straightConnector1">
            <a:avLst/>
          </a:prstGeom>
          <a:ln w="76200">
            <a:solidFill>
              <a:schemeClr val="tx1"/>
            </a:solidFill>
            <a:tailEnd type="triangle"/>
          </a:ln>
          <a:effectLst/>
        </p:spPr>
        <p:style>
          <a:lnRef idx="3">
            <a:schemeClr val="dk1"/>
          </a:lnRef>
          <a:fillRef idx="0">
            <a:schemeClr val="dk1"/>
          </a:fillRef>
          <a:effectRef idx="2">
            <a:schemeClr val="dk1"/>
          </a:effectRef>
          <a:fontRef idx="minor">
            <a:schemeClr val="tx1"/>
          </a:fontRef>
        </p:style>
      </p:cxnSp>
      <p:cxnSp>
        <p:nvCxnSpPr>
          <p:cNvPr id="24" name="Connettore 2 23">
            <a:extLst>
              <a:ext uri="{FF2B5EF4-FFF2-40B4-BE49-F238E27FC236}">
                <a16:creationId xmlns:a16="http://schemas.microsoft.com/office/drawing/2014/main" id="{E174C528-7F1C-4B7C-89B4-947BDB4D2D89}"/>
              </a:ext>
            </a:extLst>
          </p:cNvPr>
          <p:cNvCxnSpPr>
            <a:cxnSpLocks/>
          </p:cNvCxnSpPr>
          <p:nvPr/>
        </p:nvCxnSpPr>
        <p:spPr>
          <a:xfrm flipV="1">
            <a:off x="1883890" y="2509509"/>
            <a:ext cx="1431794" cy="692424"/>
          </a:xfrm>
          <a:prstGeom prst="straightConnector1">
            <a:avLst/>
          </a:prstGeom>
          <a:ln w="76200">
            <a:solidFill>
              <a:schemeClr val="tx1"/>
            </a:solidFill>
            <a:tailEnd type="triangle"/>
          </a:ln>
          <a:effectLst/>
        </p:spPr>
        <p:style>
          <a:lnRef idx="3">
            <a:schemeClr val="dk1"/>
          </a:lnRef>
          <a:fillRef idx="0">
            <a:schemeClr val="dk1"/>
          </a:fillRef>
          <a:effectRef idx="2">
            <a:schemeClr val="dk1"/>
          </a:effectRef>
          <a:fontRef idx="minor">
            <a:schemeClr val="tx1"/>
          </a:fontRef>
        </p:style>
      </p:cxnSp>
      <p:pic>
        <p:nvPicPr>
          <p:cNvPr id="25" name="Picture 2" descr="NUCLEO-F411RE STM32 Nucleo-64 Development Board - STMicro | Mouser ...">
            <a:extLst>
              <a:ext uri="{FF2B5EF4-FFF2-40B4-BE49-F238E27FC236}">
                <a16:creationId xmlns:a16="http://schemas.microsoft.com/office/drawing/2014/main" id="{03D4C820-0D40-4F58-B11C-E5116C817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947" y="1032056"/>
            <a:ext cx="974589" cy="7082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Bluetooth Low Energy (BLE) Introduction - Part 2 | EmbeTronicX">
            <a:extLst>
              <a:ext uri="{FF2B5EF4-FFF2-40B4-BE49-F238E27FC236}">
                <a16:creationId xmlns:a16="http://schemas.microsoft.com/office/drawing/2014/main" id="{71F2E3FA-F179-48D5-9E99-192BF9CD57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720" y="788242"/>
            <a:ext cx="500230" cy="5002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media cartoon smartphone-3358735_1280 | Altitude Business Support ...">
            <a:extLst>
              <a:ext uri="{FF2B5EF4-FFF2-40B4-BE49-F238E27FC236}">
                <a16:creationId xmlns:a16="http://schemas.microsoft.com/office/drawing/2014/main" id="{53107784-2C84-40ED-B942-5B1E227953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062" y="4473819"/>
            <a:ext cx="715244" cy="67054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scultura greca | Focusky">
            <a:extLst>
              <a:ext uri="{FF2B5EF4-FFF2-40B4-BE49-F238E27FC236}">
                <a16:creationId xmlns:a16="http://schemas.microsoft.com/office/drawing/2014/main" id="{7AE8BEB6-EFD5-46F1-BF10-EAD08CC49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418" y="250723"/>
            <a:ext cx="1468166" cy="18983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a:extLst>
              <a:ext uri="{FF2B5EF4-FFF2-40B4-BE49-F238E27FC236}">
                <a16:creationId xmlns:a16="http://schemas.microsoft.com/office/drawing/2014/main" id="{501AD61B-E058-4856-9C31-99797D761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694" y="2907097"/>
            <a:ext cx="1464060" cy="177761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NUCLEO-F411RE STM32 Nucleo-64 Development Board - STMicro | Mouser ...">
            <a:extLst>
              <a:ext uri="{FF2B5EF4-FFF2-40B4-BE49-F238E27FC236}">
                <a16:creationId xmlns:a16="http://schemas.microsoft.com/office/drawing/2014/main" id="{5BE85FCD-FCD5-4C3E-8FCE-6694D9E9B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421" y="3136906"/>
            <a:ext cx="974589" cy="70820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Bluetooth Low Energy (BLE) Introduction - Part 2 | EmbeTronicX">
            <a:extLst>
              <a:ext uri="{FF2B5EF4-FFF2-40B4-BE49-F238E27FC236}">
                <a16:creationId xmlns:a16="http://schemas.microsoft.com/office/drawing/2014/main" id="{B9AF43D7-3E3C-4D67-A82D-D13146955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165" y="3491006"/>
            <a:ext cx="500230" cy="5002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media cartoon smartphone-3358735_1280 | Altitude Business Support ...">
            <a:extLst>
              <a:ext uri="{FF2B5EF4-FFF2-40B4-BE49-F238E27FC236}">
                <a16:creationId xmlns:a16="http://schemas.microsoft.com/office/drawing/2014/main" id="{8EA1CBA9-0430-4364-B610-A627A944F3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956" y="117701"/>
            <a:ext cx="715244" cy="670541"/>
          </a:xfrm>
          <a:prstGeom prst="rect">
            <a:avLst/>
          </a:prstGeom>
          <a:noFill/>
          <a:extLst>
            <a:ext uri="{909E8E84-426E-40DD-AFC4-6F175D3DCCD1}">
              <a14:hiddenFill xmlns:a14="http://schemas.microsoft.com/office/drawing/2010/main">
                <a:solidFill>
                  <a:srgbClr val="FFFFFF"/>
                </a:solidFill>
              </a14:hiddenFill>
            </a:ext>
          </a:extLst>
        </p:spPr>
      </p:pic>
      <p:sp>
        <p:nvSpPr>
          <p:cNvPr id="38" name="AutoShape 28" descr="Signal Waves Svg Png Icon Free Download (#28685) - OnlineWebFonts.COM">
            <a:extLst>
              <a:ext uri="{FF2B5EF4-FFF2-40B4-BE49-F238E27FC236}">
                <a16:creationId xmlns:a16="http://schemas.microsoft.com/office/drawing/2014/main" id="{5A529F35-EE43-4822-AD21-E48EB132362C}"/>
              </a:ext>
            </a:extLst>
          </p:cNvPr>
          <p:cNvSpPr>
            <a:spLocks noChangeAspect="1" noChangeArrowheads="1"/>
          </p:cNvSpPr>
          <p:nvPr/>
        </p:nvSpPr>
        <p:spPr bwMode="auto">
          <a:xfrm>
            <a:off x="4865094" y="2149100"/>
            <a:ext cx="213100" cy="213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39" name="Picture 30" descr="Signal Waves Svg Png Icon Free Download (#28685) - OnlineWebFonts.COM">
            <a:extLst>
              <a:ext uri="{FF2B5EF4-FFF2-40B4-BE49-F238E27FC236}">
                <a16:creationId xmlns:a16="http://schemas.microsoft.com/office/drawing/2014/main" id="{C656E648-3291-48AA-A769-95DB332DFC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748874">
            <a:off x="2866814" y="632982"/>
            <a:ext cx="236080" cy="23608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0" descr="Signal Waves Svg Png Icon Free Download (#28685) - OnlineWebFonts.COM">
            <a:extLst>
              <a:ext uri="{FF2B5EF4-FFF2-40B4-BE49-F238E27FC236}">
                <a16:creationId xmlns:a16="http://schemas.microsoft.com/office/drawing/2014/main" id="{F87AFC39-6CC1-4BAA-B167-F9D97D23BD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3137" y="4311881"/>
            <a:ext cx="236080" cy="23608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0" descr="Signal Waves Svg Png Icon Free Download (#28685) - OnlineWebFonts.COM">
            <a:extLst>
              <a:ext uri="{FF2B5EF4-FFF2-40B4-BE49-F238E27FC236}">
                <a16:creationId xmlns:a16="http://schemas.microsoft.com/office/drawing/2014/main" id="{646B8D17-AD3E-470C-95C5-EB18C37330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8031738">
            <a:off x="2456355" y="3918045"/>
            <a:ext cx="236080" cy="236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0" descr="Signal Waves Svg Png Icon Free Download (#28685) - OnlineWebFonts.COM">
            <a:extLst>
              <a:ext uri="{FF2B5EF4-FFF2-40B4-BE49-F238E27FC236}">
                <a16:creationId xmlns:a16="http://schemas.microsoft.com/office/drawing/2014/main" id="{77588FA4-1A06-4B46-90DE-3BBC9F0BF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8031738">
            <a:off x="2564607" y="869898"/>
            <a:ext cx="236080" cy="23608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ttore 2 42">
            <a:extLst>
              <a:ext uri="{FF2B5EF4-FFF2-40B4-BE49-F238E27FC236}">
                <a16:creationId xmlns:a16="http://schemas.microsoft.com/office/drawing/2014/main" id="{163FD8EF-F1CB-4BF5-8690-09C63742AE21}"/>
              </a:ext>
            </a:extLst>
          </p:cNvPr>
          <p:cNvCxnSpPr>
            <a:cxnSpLocks/>
          </p:cNvCxnSpPr>
          <p:nvPr/>
        </p:nvCxnSpPr>
        <p:spPr>
          <a:xfrm flipH="1" flipV="1">
            <a:off x="3539915" y="461552"/>
            <a:ext cx="2091637" cy="1115418"/>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046A206F-B455-4347-B6A9-F2C9894CCADA}"/>
              </a:ext>
            </a:extLst>
          </p:cNvPr>
          <p:cNvCxnSpPr>
            <a:cxnSpLocks/>
          </p:cNvCxnSpPr>
          <p:nvPr/>
        </p:nvCxnSpPr>
        <p:spPr>
          <a:xfrm flipH="1">
            <a:off x="3385547" y="3290673"/>
            <a:ext cx="1828525" cy="1257288"/>
          </a:xfrm>
          <a:prstGeom prst="straightConnector1">
            <a:avLst/>
          </a:prstGeom>
          <a:ln w="76200">
            <a:solidFill>
              <a:schemeClr val="tx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45" name="TextBox 41">
            <a:extLst>
              <a:ext uri="{FF2B5EF4-FFF2-40B4-BE49-F238E27FC236}">
                <a16:creationId xmlns:a16="http://schemas.microsoft.com/office/drawing/2014/main" id="{BEFDB525-68F5-4A15-82E9-24E5BAC1F34C}"/>
              </a:ext>
            </a:extLst>
          </p:cNvPr>
          <p:cNvSpPr txBox="1"/>
          <p:nvPr/>
        </p:nvSpPr>
        <p:spPr>
          <a:xfrm rot="20228798">
            <a:off x="2008867" y="2492800"/>
            <a:ext cx="1175745" cy="338554"/>
          </a:xfrm>
          <a:prstGeom prst="rect">
            <a:avLst/>
          </a:prstGeom>
          <a:noFill/>
        </p:spPr>
        <p:txBody>
          <a:bodyPr wrap="square" rtlCol="0">
            <a:spAutoFit/>
          </a:bodyPr>
          <a:lstStyle/>
          <a:p>
            <a:r>
              <a:rPr lang="en-US" sz="1600" dirty="0">
                <a:solidFill>
                  <a:schemeClr val="tx1"/>
                </a:solidFill>
              </a:rPr>
              <a:t>MQTT-SN</a:t>
            </a:r>
          </a:p>
        </p:txBody>
      </p:sp>
      <p:sp>
        <p:nvSpPr>
          <p:cNvPr id="46" name="TextBox 41">
            <a:extLst>
              <a:ext uri="{FF2B5EF4-FFF2-40B4-BE49-F238E27FC236}">
                <a16:creationId xmlns:a16="http://schemas.microsoft.com/office/drawing/2014/main" id="{04D09726-343C-47D6-8D3F-8584FF4BF75F}"/>
              </a:ext>
            </a:extLst>
          </p:cNvPr>
          <p:cNvSpPr txBox="1"/>
          <p:nvPr/>
        </p:nvSpPr>
        <p:spPr>
          <a:xfrm>
            <a:off x="4017988" y="2198296"/>
            <a:ext cx="867395" cy="338554"/>
          </a:xfrm>
          <a:prstGeom prst="rect">
            <a:avLst/>
          </a:prstGeom>
          <a:noFill/>
        </p:spPr>
        <p:txBody>
          <a:bodyPr wrap="square" rtlCol="0">
            <a:spAutoFit/>
          </a:bodyPr>
          <a:lstStyle/>
          <a:p>
            <a:r>
              <a:rPr lang="en-US" sz="1600" dirty="0">
                <a:solidFill>
                  <a:schemeClr val="tx1"/>
                </a:solidFill>
              </a:rPr>
              <a:t>MQTT</a:t>
            </a:r>
          </a:p>
        </p:txBody>
      </p:sp>
      <p:cxnSp>
        <p:nvCxnSpPr>
          <p:cNvPr id="47" name="Connettore 2 46">
            <a:extLst>
              <a:ext uri="{FF2B5EF4-FFF2-40B4-BE49-F238E27FC236}">
                <a16:creationId xmlns:a16="http://schemas.microsoft.com/office/drawing/2014/main" id="{07D111A8-B526-45C1-AFA5-25BFF080970B}"/>
              </a:ext>
            </a:extLst>
          </p:cNvPr>
          <p:cNvCxnSpPr>
            <a:cxnSpLocks/>
          </p:cNvCxnSpPr>
          <p:nvPr/>
        </p:nvCxnSpPr>
        <p:spPr>
          <a:xfrm>
            <a:off x="6236777" y="3439735"/>
            <a:ext cx="1" cy="788697"/>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9" name="Gruppo 58">
            <a:extLst>
              <a:ext uri="{FF2B5EF4-FFF2-40B4-BE49-F238E27FC236}">
                <a16:creationId xmlns:a16="http://schemas.microsoft.com/office/drawing/2014/main" id="{54AE0E13-2861-4A44-80D8-89EF2B6C5F6F}"/>
              </a:ext>
            </a:extLst>
          </p:cNvPr>
          <p:cNvGrpSpPr/>
          <p:nvPr/>
        </p:nvGrpSpPr>
        <p:grpSpPr>
          <a:xfrm>
            <a:off x="5161677" y="1110585"/>
            <a:ext cx="3452716" cy="2266369"/>
            <a:chOff x="5164087" y="1144588"/>
            <a:chExt cx="3452716" cy="2266369"/>
          </a:xfrm>
        </p:grpSpPr>
        <p:pic>
          <p:nvPicPr>
            <p:cNvPr id="1030" name="Picture 6" descr="cloud-white-png-4 – CMH S.r.l.">
              <a:extLst>
                <a:ext uri="{FF2B5EF4-FFF2-40B4-BE49-F238E27FC236}">
                  <a16:creationId xmlns:a16="http://schemas.microsoft.com/office/drawing/2014/main" id="{DDC4D959-7AAD-49DA-9CB2-748AB15333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4087" y="1144588"/>
              <a:ext cx="3452716" cy="22663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69075E6-32BE-4500-AB0D-4D658D4A19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1844" y="2154023"/>
              <a:ext cx="2966876" cy="858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uppo 53">
            <a:extLst>
              <a:ext uri="{FF2B5EF4-FFF2-40B4-BE49-F238E27FC236}">
                <a16:creationId xmlns:a16="http://schemas.microsoft.com/office/drawing/2014/main" id="{4E9B8331-D799-452F-801C-B721FA375615}"/>
              </a:ext>
            </a:extLst>
          </p:cNvPr>
          <p:cNvGrpSpPr/>
          <p:nvPr/>
        </p:nvGrpSpPr>
        <p:grpSpPr>
          <a:xfrm>
            <a:off x="6952576" y="3062235"/>
            <a:ext cx="1739728" cy="669237"/>
            <a:chOff x="6714591" y="788242"/>
            <a:chExt cx="1739728" cy="669237"/>
          </a:xfrm>
        </p:grpSpPr>
        <p:grpSp>
          <p:nvGrpSpPr>
            <p:cNvPr id="85" name="Google Shape;1293;p56">
              <a:extLst>
                <a:ext uri="{FF2B5EF4-FFF2-40B4-BE49-F238E27FC236}">
                  <a16:creationId xmlns:a16="http://schemas.microsoft.com/office/drawing/2014/main" id="{85AC10A1-B934-496F-8466-ACC663CC2C62}"/>
                </a:ext>
              </a:extLst>
            </p:cNvPr>
            <p:cNvGrpSpPr/>
            <p:nvPr/>
          </p:nvGrpSpPr>
          <p:grpSpPr>
            <a:xfrm>
              <a:off x="6714591" y="788242"/>
              <a:ext cx="1739728" cy="669237"/>
              <a:chOff x="4047975" y="3769179"/>
              <a:chExt cx="343175" cy="132000"/>
            </a:xfrm>
          </p:grpSpPr>
          <p:grpSp>
            <p:nvGrpSpPr>
              <p:cNvPr id="86" name="Google Shape;1294;p56">
                <a:extLst>
                  <a:ext uri="{FF2B5EF4-FFF2-40B4-BE49-F238E27FC236}">
                    <a16:creationId xmlns:a16="http://schemas.microsoft.com/office/drawing/2014/main" id="{67CA9EEB-1CE6-4915-BECB-970C17B2E2AF}"/>
                  </a:ext>
                </a:extLst>
              </p:cNvPr>
              <p:cNvGrpSpPr/>
              <p:nvPr/>
            </p:nvGrpSpPr>
            <p:grpSpPr>
              <a:xfrm>
                <a:off x="4047975" y="3769179"/>
                <a:ext cx="343175" cy="132000"/>
                <a:chOff x="4047975" y="3769179"/>
                <a:chExt cx="343175" cy="132000"/>
              </a:xfrm>
            </p:grpSpPr>
            <p:sp>
              <p:nvSpPr>
                <p:cNvPr id="88" name="Google Shape;1295;p56">
                  <a:extLst>
                    <a:ext uri="{FF2B5EF4-FFF2-40B4-BE49-F238E27FC236}">
                      <a16:creationId xmlns:a16="http://schemas.microsoft.com/office/drawing/2014/main" id="{7CF88C7E-C1AA-427D-B108-47E93C006A17}"/>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dirty="0"/>
                    <a:t>     Azure ML</a:t>
                  </a:r>
                  <a:endParaRPr dirty="0"/>
                </a:p>
              </p:txBody>
            </p:sp>
            <p:grpSp>
              <p:nvGrpSpPr>
                <p:cNvPr id="89" name="Google Shape;1296;p56">
                  <a:extLst>
                    <a:ext uri="{FF2B5EF4-FFF2-40B4-BE49-F238E27FC236}">
                      <a16:creationId xmlns:a16="http://schemas.microsoft.com/office/drawing/2014/main" id="{259A258C-B651-4B6A-BA0F-20DEB18A34EB}"/>
                    </a:ext>
                  </a:extLst>
                </p:cNvPr>
                <p:cNvGrpSpPr/>
                <p:nvPr/>
              </p:nvGrpSpPr>
              <p:grpSpPr>
                <a:xfrm>
                  <a:off x="4047975" y="3769179"/>
                  <a:ext cx="288175" cy="132000"/>
                  <a:chOff x="4047975" y="3635175"/>
                  <a:chExt cx="288175" cy="132000"/>
                </a:xfrm>
              </p:grpSpPr>
              <p:sp>
                <p:nvSpPr>
                  <p:cNvPr id="90" name="Google Shape;1297;p56">
                    <a:extLst>
                      <a:ext uri="{FF2B5EF4-FFF2-40B4-BE49-F238E27FC236}">
                        <a16:creationId xmlns:a16="http://schemas.microsoft.com/office/drawing/2014/main" id="{4487F67D-8C3B-4212-B585-3303A62C5DFB}"/>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91" name="Google Shape;1298;p56">
                    <a:extLst>
                      <a:ext uri="{FF2B5EF4-FFF2-40B4-BE49-F238E27FC236}">
                        <a16:creationId xmlns:a16="http://schemas.microsoft.com/office/drawing/2014/main" id="{635EB857-D814-4DEA-A0E8-2928287B7CA0}"/>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87" name="Google Shape;1299;p56">
                <a:extLst>
                  <a:ext uri="{FF2B5EF4-FFF2-40B4-BE49-F238E27FC236}">
                    <a16:creationId xmlns:a16="http://schemas.microsoft.com/office/drawing/2014/main" id="{5A8A3357-D1F5-407B-8208-2C0DB0B648C7}"/>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042" name="Picture 18" descr="Azure Machine Learning Services: a complete toolbox for AI ...">
              <a:extLst>
                <a:ext uri="{FF2B5EF4-FFF2-40B4-BE49-F238E27FC236}">
                  <a16:creationId xmlns:a16="http://schemas.microsoft.com/office/drawing/2014/main" id="{9C0B48C7-6581-436B-BE28-D3C0EEB78B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7801" y="957592"/>
              <a:ext cx="317177" cy="34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uppo 57">
            <a:extLst>
              <a:ext uri="{FF2B5EF4-FFF2-40B4-BE49-F238E27FC236}">
                <a16:creationId xmlns:a16="http://schemas.microsoft.com/office/drawing/2014/main" id="{C94ED857-191C-4D01-AEB2-0403FAF89BFC}"/>
              </a:ext>
            </a:extLst>
          </p:cNvPr>
          <p:cNvGrpSpPr/>
          <p:nvPr/>
        </p:nvGrpSpPr>
        <p:grpSpPr>
          <a:xfrm>
            <a:off x="7443097" y="1658335"/>
            <a:ext cx="1739728" cy="669237"/>
            <a:chOff x="7271325" y="1437990"/>
            <a:chExt cx="1739728" cy="669237"/>
          </a:xfrm>
        </p:grpSpPr>
        <p:grpSp>
          <p:nvGrpSpPr>
            <p:cNvPr id="94" name="Google Shape;1293;p56">
              <a:extLst>
                <a:ext uri="{FF2B5EF4-FFF2-40B4-BE49-F238E27FC236}">
                  <a16:creationId xmlns:a16="http://schemas.microsoft.com/office/drawing/2014/main" id="{F697987F-A17E-4DD7-8288-82929CAA736B}"/>
                </a:ext>
              </a:extLst>
            </p:cNvPr>
            <p:cNvGrpSpPr/>
            <p:nvPr/>
          </p:nvGrpSpPr>
          <p:grpSpPr>
            <a:xfrm>
              <a:off x="7271325" y="1437990"/>
              <a:ext cx="1739728" cy="669237"/>
              <a:chOff x="4047975" y="3769179"/>
              <a:chExt cx="343175" cy="132000"/>
            </a:xfrm>
          </p:grpSpPr>
          <p:grpSp>
            <p:nvGrpSpPr>
              <p:cNvPr id="96" name="Google Shape;1294;p56">
                <a:extLst>
                  <a:ext uri="{FF2B5EF4-FFF2-40B4-BE49-F238E27FC236}">
                    <a16:creationId xmlns:a16="http://schemas.microsoft.com/office/drawing/2014/main" id="{21805AEE-14A9-4726-ABEC-08F752D91307}"/>
                  </a:ext>
                </a:extLst>
              </p:cNvPr>
              <p:cNvGrpSpPr/>
              <p:nvPr/>
            </p:nvGrpSpPr>
            <p:grpSpPr>
              <a:xfrm>
                <a:off x="4047975" y="3769179"/>
                <a:ext cx="343175" cy="132000"/>
                <a:chOff x="4047975" y="3769179"/>
                <a:chExt cx="343175" cy="132000"/>
              </a:xfrm>
            </p:grpSpPr>
            <p:sp>
              <p:nvSpPr>
                <p:cNvPr id="98" name="Google Shape;1295;p56">
                  <a:extLst>
                    <a:ext uri="{FF2B5EF4-FFF2-40B4-BE49-F238E27FC236}">
                      <a16:creationId xmlns:a16="http://schemas.microsoft.com/office/drawing/2014/main" id="{AA99F322-8B10-4CA7-A398-1DDD060B0567}"/>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dirty="0"/>
                    <a:t>     Azure DB</a:t>
                  </a:r>
                  <a:endParaRPr dirty="0"/>
                </a:p>
              </p:txBody>
            </p:sp>
            <p:grpSp>
              <p:nvGrpSpPr>
                <p:cNvPr id="99" name="Google Shape;1296;p56">
                  <a:extLst>
                    <a:ext uri="{FF2B5EF4-FFF2-40B4-BE49-F238E27FC236}">
                      <a16:creationId xmlns:a16="http://schemas.microsoft.com/office/drawing/2014/main" id="{CD74BC7A-CC20-4EEA-AF3A-2F91BFDC5141}"/>
                    </a:ext>
                  </a:extLst>
                </p:cNvPr>
                <p:cNvGrpSpPr/>
                <p:nvPr/>
              </p:nvGrpSpPr>
              <p:grpSpPr>
                <a:xfrm>
                  <a:off x="4047975" y="3769179"/>
                  <a:ext cx="288175" cy="132000"/>
                  <a:chOff x="4047975" y="3635175"/>
                  <a:chExt cx="288175" cy="132000"/>
                </a:xfrm>
              </p:grpSpPr>
              <p:sp>
                <p:nvSpPr>
                  <p:cNvPr id="100" name="Google Shape;1297;p56">
                    <a:extLst>
                      <a:ext uri="{FF2B5EF4-FFF2-40B4-BE49-F238E27FC236}">
                        <a16:creationId xmlns:a16="http://schemas.microsoft.com/office/drawing/2014/main" id="{B90E8E60-04BF-4597-9145-1CB9A0DB82CA}"/>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01" name="Google Shape;1298;p56">
                    <a:extLst>
                      <a:ext uri="{FF2B5EF4-FFF2-40B4-BE49-F238E27FC236}">
                        <a16:creationId xmlns:a16="http://schemas.microsoft.com/office/drawing/2014/main" id="{5C63B0FC-B455-452E-8330-CEFCC6AD3FF7}"/>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97" name="Google Shape;1299;p56">
                <a:extLst>
                  <a:ext uri="{FF2B5EF4-FFF2-40B4-BE49-F238E27FC236}">
                    <a16:creationId xmlns:a16="http://schemas.microsoft.com/office/drawing/2014/main" id="{289F20E2-EFBB-43E5-8C52-94783C188A5B}"/>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040" name="Picture 16" descr="Azure Database General_COLOR | think S3 | Cloud Solutions ...">
              <a:extLst>
                <a:ext uri="{FF2B5EF4-FFF2-40B4-BE49-F238E27FC236}">
                  <a16:creationId xmlns:a16="http://schemas.microsoft.com/office/drawing/2014/main" id="{825E880C-36B0-4478-B633-F95EA755CA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4583" y="1601343"/>
              <a:ext cx="357081" cy="3570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uppo 55">
            <a:extLst>
              <a:ext uri="{FF2B5EF4-FFF2-40B4-BE49-F238E27FC236}">
                <a16:creationId xmlns:a16="http://schemas.microsoft.com/office/drawing/2014/main" id="{AE91D312-8EA1-4F0C-9930-BB7ECFDDE352}"/>
              </a:ext>
            </a:extLst>
          </p:cNvPr>
          <p:cNvGrpSpPr/>
          <p:nvPr/>
        </p:nvGrpSpPr>
        <p:grpSpPr>
          <a:xfrm>
            <a:off x="7150958" y="651028"/>
            <a:ext cx="1739728" cy="669237"/>
            <a:chOff x="6509675" y="638772"/>
            <a:chExt cx="1739728" cy="669237"/>
          </a:xfrm>
        </p:grpSpPr>
        <p:grpSp>
          <p:nvGrpSpPr>
            <p:cNvPr id="102" name="Google Shape;1293;p56">
              <a:extLst>
                <a:ext uri="{FF2B5EF4-FFF2-40B4-BE49-F238E27FC236}">
                  <a16:creationId xmlns:a16="http://schemas.microsoft.com/office/drawing/2014/main" id="{32421E72-43D9-4D12-86AB-67766F14BDAE}"/>
                </a:ext>
              </a:extLst>
            </p:cNvPr>
            <p:cNvGrpSpPr/>
            <p:nvPr/>
          </p:nvGrpSpPr>
          <p:grpSpPr>
            <a:xfrm>
              <a:off x="6509675" y="638772"/>
              <a:ext cx="1739728" cy="669237"/>
              <a:chOff x="4047975" y="3769179"/>
              <a:chExt cx="343175" cy="132000"/>
            </a:xfrm>
          </p:grpSpPr>
          <p:grpSp>
            <p:nvGrpSpPr>
              <p:cNvPr id="103" name="Google Shape;1294;p56">
                <a:extLst>
                  <a:ext uri="{FF2B5EF4-FFF2-40B4-BE49-F238E27FC236}">
                    <a16:creationId xmlns:a16="http://schemas.microsoft.com/office/drawing/2014/main" id="{B65E1F17-4E9A-4822-A73B-B8A1B1FD1E84}"/>
                  </a:ext>
                </a:extLst>
              </p:cNvPr>
              <p:cNvGrpSpPr/>
              <p:nvPr/>
            </p:nvGrpSpPr>
            <p:grpSpPr>
              <a:xfrm>
                <a:off x="4047975" y="3769179"/>
                <a:ext cx="343175" cy="132000"/>
                <a:chOff x="4047975" y="3769179"/>
                <a:chExt cx="343175" cy="132000"/>
              </a:xfrm>
            </p:grpSpPr>
            <p:sp>
              <p:nvSpPr>
                <p:cNvPr id="105" name="Google Shape;1295;p56">
                  <a:extLst>
                    <a:ext uri="{FF2B5EF4-FFF2-40B4-BE49-F238E27FC236}">
                      <a16:creationId xmlns:a16="http://schemas.microsoft.com/office/drawing/2014/main" id="{D6AE2BA5-9773-409B-91F1-A768F7DBF92C}"/>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100" dirty="0"/>
                    <a:t>      Azure IoT Hub</a:t>
                  </a:r>
                  <a:endParaRPr sz="1100" dirty="0"/>
                </a:p>
              </p:txBody>
            </p:sp>
            <p:grpSp>
              <p:nvGrpSpPr>
                <p:cNvPr id="106" name="Google Shape;1296;p56">
                  <a:extLst>
                    <a:ext uri="{FF2B5EF4-FFF2-40B4-BE49-F238E27FC236}">
                      <a16:creationId xmlns:a16="http://schemas.microsoft.com/office/drawing/2014/main" id="{91603CD4-0D11-468D-B933-3B75355ED349}"/>
                    </a:ext>
                  </a:extLst>
                </p:cNvPr>
                <p:cNvGrpSpPr/>
                <p:nvPr/>
              </p:nvGrpSpPr>
              <p:grpSpPr>
                <a:xfrm>
                  <a:off x="4047975" y="3769179"/>
                  <a:ext cx="288175" cy="132000"/>
                  <a:chOff x="4047975" y="3635175"/>
                  <a:chExt cx="288175" cy="132000"/>
                </a:xfrm>
              </p:grpSpPr>
              <p:sp>
                <p:nvSpPr>
                  <p:cNvPr id="107" name="Google Shape;1297;p56">
                    <a:extLst>
                      <a:ext uri="{FF2B5EF4-FFF2-40B4-BE49-F238E27FC236}">
                        <a16:creationId xmlns:a16="http://schemas.microsoft.com/office/drawing/2014/main" id="{B8A3D67C-07D4-4040-B979-0E66DD40CBAF}"/>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08" name="Google Shape;1298;p56">
                    <a:extLst>
                      <a:ext uri="{FF2B5EF4-FFF2-40B4-BE49-F238E27FC236}">
                        <a16:creationId xmlns:a16="http://schemas.microsoft.com/office/drawing/2014/main" id="{D59287CE-C0E0-4C47-A614-B8CF26099EB0}"/>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04" name="Google Shape;1299;p56">
                <a:extLst>
                  <a:ext uri="{FF2B5EF4-FFF2-40B4-BE49-F238E27FC236}">
                    <a16:creationId xmlns:a16="http://schemas.microsoft.com/office/drawing/2014/main" id="{9FFC6D98-2F98-48DE-914A-3257343FB093}"/>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036" name="Picture 12" descr="Azure IoT Hub - Reviews, Pros &amp; Cons | Companies using Azure IoT Hub">
              <a:extLst>
                <a:ext uri="{FF2B5EF4-FFF2-40B4-BE49-F238E27FC236}">
                  <a16:creationId xmlns:a16="http://schemas.microsoft.com/office/drawing/2014/main" id="{87B05A42-6056-4312-973D-A9E89391D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5766" y="832895"/>
              <a:ext cx="287235" cy="287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uppo 54">
            <a:extLst>
              <a:ext uri="{FF2B5EF4-FFF2-40B4-BE49-F238E27FC236}">
                <a16:creationId xmlns:a16="http://schemas.microsoft.com/office/drawing/2014/main" id="{E9088D50-4D2D-4B67-B2AD-76A8474976D5}"/>
              </a:ext>
            </a:extLst>
          </p:cNvPr>
          <p:cNvGrpSpPr/>
          <p:nvPr/>
        </p:nvGrpSpPr>
        <p:grpSpPr>
          <a:xfrm>
            <a:off x="5697419" y="1290777"/>
            <a:ext cx="1739728" cy="669237"/>
            <a:chOff x="5469146" y="1470855"/>
            <a:chExt cx="1739728" cy="669237"/>
          </a:xfrm>
        </p:grpSpPr>
        <p:grpSp>
          <p:nvGrpSpPr>
            <p:cNvPr id="109" name="Google Shape;1293;p56">
              <a:extLst>
                <a:ext uri="{FF2B5EF4-FFF2-40B4-BE49-F238E27FC236}">
                  <a16:creationId xmlns:a16="http://schemas.microsoft.com/office/drawing/2014/main" id="{B6C9D779-FD32-4A06-A302-5D3E0680B295}"/>
                </a:ext>
              </a:extLst>
            </p:cNvPr>
            <p:cNvGrpSpPr/>
            <p:nvPr/>
          </p:nvGrpSpPr>
          <p:grpSpPr>
            <a:xfrm>
              <a:off x="5469146" y="1470855"/>
              <a:ext cx="1739728" cy="669237"/>
              <a:chOff x="4047975" y="3769179"/>
              <a:chExt cx="343175" cy="132000"/>
            </a:xfrm>
          </p:grpSpPr>
          <p:grpSp>
            <p:nvGrpSpPr>
              <p:cNvPr id="110" name="Google Shape;1294;p56">
                <a:extLst>
                  <a:ext uri="{FF2B5EF4-FFF2-40B4-BE49-F238E27FC236}">
                    <a16:creationId xmlns:a16="http://schemas.microsoft.com/office/drawing/2014/main" id="{4F2992DB-8981-4DCD-9BF5-B6FF6EEA1C7E}"/>
                  </a:ext>
                </a:extLst>
              </p:cNvPr>
              <p:cNvGrpSpPr/>
              <p:nvPr/>
            </p:nvGrpSpPr>
            <p:grpSpPr>
              <a:xfrm>
                <a:off x="4047975" y="3769179"/>
                <a:ext cx="343175" cy="132000"/>
                <a:chOff x="4047975" y="3769179"/>
                <a:chExt cx="343175" cy="132000"/>
              </a:xfrm>
            </p:grpSpPr>
            <p:sp>
              <p:nvSpPr>
                <p:cNvPr id="112" name="Google Shape;1295;p56">
                  <a:extLst>
                    <a:ext uri="{FF2B5EF4-FFF2-40B4-BE49-F238E27FC236}">
                      <a16:creationId xmlns:a16="http://schemas.microsoft.com/office/drawing/2014/main" id="{04FE1966-0155-4690-980F-A3C7B98AE5D8}"/>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100" dirty="0"/>
                    <a:t>       App Service</a:t>
                  </a:r>
                  <a:endParaRPr sz="1100" dirty="0"/>
                </a:p>
              </p:txBody>
            </p:sp>
            <p:grpSp>
              <p:nvGrpSpPr>
                <p:cNvPr id="113" name="Google Shape;1296;p56">
                  <a:extLst>
                    <a:ext uri="{FF2B5EF4-FFF2-40B4-BE49-F238E27FC236}">
                      <a16:creationId xmlns:a16="http://schemas.microsoft.com/office/drawing/2014/main" id="{D4F1D3C3-9F6E-4241-960A-47D424242D93}"/>
                    </a:ext>
                  </a:extLst>
                </p:cNvPr>
                <p:cNvGrpSpPr/>
                <p:nvPr/>
              </p:nvGrpSpPr>
              <p:grpSpPr>
                <a:xfrm>
                  <a:off x="4047975" y="3769179"/>
                  <a:ext cx="288175" cy="132000"/>
                  <a:chOff x="4047975" y="3635175"/>
                  <a:chExt cx="288175" cy="132000"/>
                </a:xfrm>
              </p:grpSpPr>
              <p:sp>
                <p:nvSpPr>
                  <p:cNvPr id="114" name="Google Shape;1297;p56">
                    <a:extLst>
                      <a:ext uri="{FF2B5EF4-FFF2-40B4-BE49-F238E27FC236}">
                        <a16:creationId xmlns:a16="http://schemas.microsoft.com/office/drawing/2014/main" id="{EC03C664-BB1D-4AD8-9C31-6294B23F5C68}"/>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15" name="Google Shape;1298;p56">
                    <a:extLst>
                      <a:ext uri="{FF2B5EF4-FFF2-40B4-BE49-F238E27FC236}">
                        <a16:creationId xmlns:a16="http://schemas.microsoft.com/office/drawing/2014/main" id="{9184F121-3DC7-4B80-996D-C689A816B619}"/>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11" name="Google Shape;1299;p56">
                <a:extLst>
                  <a:ext uri="{FF2B5EF4-FFF2-40B4-BE49-F238E27FC236}">
                    <a16:creationId xmlns:a16="http://schemas.microsoft.com/office/drawing/2014/main" id="{B7561BF7-2F50-436A-937B-881BCDE3C2F2}"/>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044" name="Picture 20" descr="Web Application Icons - Download Free Vector Icons | Noun Project">
              <a:extLst>
                <a:ext uri="{FF2B5EF4-FFF2-40B4-BE49-F238E27FC236}">
                  <a16:creationId xmlns:a16="http://schemas.microsoft.com/office/drawing/2014/main" id="{F7025F62-F733-43BD-9132-FCB873D50A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6359" y="1665096"/>
              <a:ext cx="362146" cy="3621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uppo 64">
            <a:extLst>
              <a:ext uri="{FF2B5EF4-FFF2-40B4-BE49-F238E27FC236}">
                <a16:creationId xmlns:a16="http://schemas.microsoft.com/office/drawing/2014/main" id="{DB60E150-4D78-4454-9F9D-80F73C614469}"/>
              </a:ext>
            </a:extLst>
          </p:cNvPr>
          <p:cNvGrpSpPr/>
          <p:nvPr/>
        </p:nvGrpSpPr>
        <p:grpSpPr>
          <a:xfrm>
            <a:off x="5895409" y="4280806"/>
            <a:ext cx="1739728" cy="669237"/>
            <a:chOff x="5895409" y="4280806"/>
            <a:chExt cx="1739728" cy="669237"/>
          </a:xfrm>
        </p:grpSpPr>
        <p:grpSp>
          <p:nvGrpSpPr>
            <p:cNvPr id="131" name="Google Shape;1293;p56">
              <a:extLst>
                <a:ext uri="{FF2B5EF4-FFF2-40B4-BE49-F238E27FC236}">
                  <a16:creationId xmlns:a16="http://schemas.microsoft.com/office/drawing/2014/main" id="{D2662CC3-79E0-471A-B756-A9C9B84382BD}"/>
                </a:ext>
              </a:extLst>
            </p:cNvPr>
            <p:cNvGrpSpPr/>
            <p:nvPr/>
          </p:nvGrpSpPr>
          <p:grpSpPr>
            <a:xfrm>
              <a:off x="5895409" y="4280806"/>
              <a:ext cx="1739728" cy="669237"/>
              <a:chOff x="4047975" y="3769179"/>
              <a:chExt cx="343175" cy="132000"/>
            </a:xfrm>
          </p:grpSpPr>
          <p:grpSp>
            <p:nvGrpSpPr>
              <p:cNvPr id="133" name="Google Shape;1294;p56">
                <a:extLst>
                  <a:ext uri="{FF2B5EF4-FFF2-40B4-BE49-F238E27FC236}">
                    <a16:creationId xmlns:a16="http://schemas.microsoft.com/office/drawing/2014/main" id="{FF23D43D-C361-49F5-8877-9AC828C78E9C}"/>
                  </a:ext>
                </a:extLst>
              </p:cNvPr>
              <p:cNvGrpSpPr/>
              <p:nvPr/>
            </p:nvGrpSpPr>
            <p:grpSpPr>
              <a:xfrm>
                <a:off x="4047975" y="3769179"/>
                <a:ext cx="343175" cy="132000"/>
                <a:chOff x="4047975" y="3769179"/>
                <a:chExt cx="343175" cy="132000"/>
              </a:xfrm>
            </p:grpSpPr>
            <p:sp>
              <p:nvSpPr>
                <p:cNvPr id="135" name="Google Shape;1295;p56">
                  <a:extLst>
                    <a:ext uri="{FF2B5EF4-FFF2-40B4-BE49-F238E27FC236}">
                      <a16:creationId xmlns:a16="http://schemas.microsoft.com/office/drawing/2014/main" id="{5B0620A0-535A-4626-B87A-539B22B05F32}"/>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dirty="0"/>
                    <a:t>     Sheets </a:t>
                  </a:r>
                  <a:endParaRPr dirty="0"/>
                </a:p>
              </p:txBody>
            </p:sp>
            <p:grpSp>
              <p:nvGrpSpPr>
                <p:cNvPr id="136" name="Google Shape;1296;p56">
                  <a:extLst>
                    <a:ext uri="{FF2B5EF4-FFF2-40B4-BE49-F238E27FC236}">
                      <a16:creationId xmlns:a16="http://schemas.microsoft.com/office/drawing/2014/main" id="{75B651B0-3980-49D0-B0A4-3F694175A193}"/>
                    </a:ext>
                  </a:extLst>
                </p:cNvPr>
                <p:cNvGrpSpPr/>
                <p:nvPr/>
              </p:nvGrpSpPr>
              <p:grpSpPr>
                <a:xfrm>
                  <a:off x="4047975" y="3769179"/>
                  <a:ext cx="288175" cy="132000"/>
                  <a:chOff x="4047975" y="3635175"/>
                  <a:chExt cx="288175" cy="132000"/>
                </a:xfrm>
              </p:grpSpPr>
              <p:sp>
                <p:nvSpPr>
                  <p:cNvPr id="137" name="Google Shape;1297;p56">
                    <a:extLst>
                      <a:ext uri="{FF2B5EF4-FFF2-40B4-BE49-F238E27FC236}">
                        <a16:creationId xmlns:a16="http://schemas.microsoft.com/office/drawing/2014/main" id="{72A4EDB7-C3B1-4261-A3F4-7226377793C2}"/>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38" name="Google Shape;1298;p56">
                    <a:extLst>
                      <a:ext uri="{FF2B5EF4-FFF2-40B4-BE49-F238E27FC236}">
                        <a16:creationId xmlns:a16="http://schemas.microsoft.com/office/drawing/2014/main" id="{349E308B-3089-4333-A7E7-A8F251EAA2E1}"/>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34" name="Google Shape;1299;p56">
                <a:extLst>
                  <a:ext uri="{FF2B5EF4-FFF2-40B4-BE49-F238E27FC236}">
                    <a16:creationId xmlns:a16="http://schemas.microsoft.com/office/drawing/2014/main" id="{12FC354F-3FE7-4185-8050-472005509969}"/>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046" name="Picture 22" descr="Google Sheets | Kinetica Bologna">
              <a:extLst>
                <a:ext uri="{FF2B5EF4-FFF2-40B4-BE49-F238E27FC236}">
                  <a16:creationId xmlns:a16="http://schemas.microsoft.com/office/drawing/2014/main" id="{7FAC4EDB-C359-4A1E-A562-0CDA908BF3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55479" y="4452706"/>
              <a:ext cx="543458" cy="339661"/>
            </a:xfrm>
            <a:prstGeom prst="rect">
              <a:avLst/>
            </a:prstGeom>
            <a:noFill/>
            <a:extLst>
              <a:ext uri="{909E8E84-426E-40DD-AFC4-6F175D3DCCD1}">
                <a14:hiddenFill xmlns:a14="http://schemas.microsoft.com/office/drawing/2010/main">
                  <a:solidFill>
                    <a:srgbClr val="FFFFFF"/>
                  </a:solidFill>
                </a14:hiddenFill>
              </a:ext>
            </a:extLst>
          </p:spPr>
        </p:pic>
      </p:grpSp>
      <p:pic>
        <p:nvPicPr>
          <p:cNvPr id="73" name="Picture 2" descr="Raspberry Pi 4 - News - Nuova scheda da Raspberry Foundation">
            <a:extLst>
              <a:ext uri="{FF2B5EF4-FFF2-40B4-BE49-F238E27FC236}">
                <a16:creationId xmlns:a16="http://schemas.microsoft.com/office/drawing/2014/main" id="{305B4357-241E-41FD-90B6-6847F58EEA6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6200000">
            <a:off x="3205774" y="2230772"/>
            <a:ext cx="920735" cy="60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96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237;p36">
            <a:extLst>
              <a:ext uri="{FF2B5EF4-FFF2-40B4-BE49-F238E27FC236}">
                <a16:creationId xmlns:a16="http://schemas.microsoft.com/office/drawing/2014/main" id="{BD5853D5-4AEB-4F25-B0D2-4BED227C7137}"/>
              </a:ext>
            </a:extLst>
          </p:cNvPr>
          <p:cNvSpPr/>
          <p:nvPr/>
        </p:nvSpPr>
        <p:spPr>
          <a:xfrm>
            <a:off x="971569" y="2741277"/>
            <a:ext cx="1959054" cy="2001457"/>
          </a:xfrm>
          <a:prstGeom prst="snip2DiagRect">
            <a:avLst>
              <a:gd name="adj1" fmla="val 0"/>
              <a:gd name="adj2" fmla="val 16667"/>
            </a:avLst>
          </a:prstGeom>
          <a:solidFill>
            <a:srgbClr val="FFFFFF">
              <a:alpha val="28490"/>
            </a:srgbClr>
          </a:solidFill>
          <a:ln w="12700">
            <a:solidFill>
              <a:srgbClr val="FF0000"/>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75;p41">
            <a:extLst>
              <a:ext uri="{FF2B5EF4-FFF2-40B4-BE49-F238E27FC236}">
                <a16:creationId xmlns:a16="http://schemas.microsoft.com/office/drawing/2014/main" id="{35A373DE-E046-4091-B18E-D32214F249C2}"/>
              </a:ext>
            </a:extLst>
          </p:cNvPr>
          <p:cNvSpPr/>
          <p:nvPr/>
        </p:nvSpPr>
        <p:spPr>
          <a:xfrm rot="16200000" flipH="1">
            <a:off x="6081843" y="1377901"/>
            <a:ext cx="2388499" cy="2966874"/>
          </a:xfrm>
          <a:prstGeom prst="snip1Rect">
            <a:avLst>
              <a:gd name="adj" fmla="val 16667"/>
            </a:avLst>
          </a:prstGeom>
          <a:solidFill>
            <a:srgbClr val="FFFFFF">
              <a:alpha val="28490"/>
            </a:srgbClr>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Rettangolo 118">
            <a:extLst>
              <a:ext uri="{FF2B5EF4-FFF2-40B4-BE49-F238E27FC236}">
                <a16:creationId xmlns:a16="http://schemas.microsoft.com/office/drawing/2014/main" id="{8BC5D97F-00A4-46AF-9B1D-D9574EB2BC12}"/>
              </a:ext>
            </a:extLst>
          </p:cNvPr>
          <p:cNvSpPr/>
          <p:nvPr/>
        </p:nvSpPr>
        <p:spPr>
          <a:xfrm>
            <a:off x="7635609" y="2151233"/>
            <a:ext cx="938012" cy="160371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112" name="Rettangolo 111">
            <a:extLst>
              <a:ext uri="{FF2B5EF4-FFF2-40B4-BE49-F238E27FC236}">
                <a16:creationId xmlns:a16="http://schemas.microsoft.com/office/drawing/2014/main" id="{394B1004-FA95-4BF3-928A-8D85E7B05282}"/>
              </a:ext>
            </a:extLst>
          </p:cNvPr>
          <p:cNvSpPr/>
          <p:nvPr/>
        </p:nvSpPr>
        <p:spPr>
          <a:xfrm>
            <a:off x="6098334" y="2138290"/>
            <a:ext cx="938012" cy="160371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grpSp>
        <p:nvGrpSpPr>
          <p:cNvPr id="81" name="Gruppo 80">
            <a:extLst>
              <a:ext uri="{FF2B5EF4-FFF2-40B4-BE49-F238E27FC236}">
                <a16:creationId xmlns:a16="http://schemas.microsoft.com/office/drawing/2014/main" id="{72D62E09-8691-4A2D-A50F-B3E6363B291A}"/>
              </a:ext>
            </a:extLst>
          </p:cNvPr>
          <p:cNvGrpSpPr/>
          <p:nvPr/>
        </p:nvGrpSpPr>
        <p:grpSpPr>
          <a:xfrm>
            <a:off x="2802155" y="239151"/>
            <a:ext cx="1865621" cy="1224597"/>
            <a:chOff x="5164087" y="1144588"/>
            <a:chExt cx="3452716" cy="2266369"/>
          </a:xfrm>
        </p:grpSpPr>
        <p:pic>
          <p:nvPicPr>
            <p:cNvPr id="82" name="Picture 6" descr="cloud-white-png-4 – CMH S.r.l.">
              <a:extLst>
                <a:ext uri="{FF2B5EF4-FFF2-40B4-BE49-F238E27FC236}">
                  <a16:creationId xmlns:a16="http://schemas.microsoft.com/office/drawing/2014/main" id="{A2437452-1415-4FEA-9736-158636EEA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087" y="1144588"/>
              <a:ext cx="3452716" cy="226636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a:extLst>
                <a:ext uri="{FF2B5EF4-FFF2-40B4-BE49-F238E27FC236}">
                  <a16:creationId xmlns:a16="http://schemas.microsoft.com/office/drawing/2014/main" id="{731C18DA-4319-4B9D-8B28-9230DB7C5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844" y="2154023"/>
              <a:ext cx="2966876" cy="858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uppo 102">
            <a:extLst>
              <a:ext uri="{FF2B5EF4-FFF2-40B4-BE49-F238E27FC236}">
                <a16:creationId xmlns:a16="http://schemas.microsoft.com/office/drawing/2014/main" id="{03B9E547-8A67-4E89-AE6A-0972463BF90A}"/>
              </a:ext>
            </a:extLst>
          </p:cNvPr>
          <p:cNvGrpSpPr/>
          <p:nvPr/>
        </p:nvGrpSpPr>
        <p:grpSpPr>
          <a:xfrm>
            <a:off x="6457341" y="1340872"/>
            <a:ext cx="1739728" cy="669237"/>
            <a:chOff x="5469146" y="1470855"/>
            <a:chExt cx="1739728" cy="669237"/>
          </a:xfrm>
        </p:grpSpPr>
        <p:grpSp>
          <p:nvGrpSpPr>
            <p:cNvPr id="104" name="Google Shape;1293;p56">
              <a:extLst>
                <a:ext uri="{FF2B5EF4-FFF2-40B4-BE49-F238E27FC236}">
                  <a16:creationId xmlns:a16="http://schemas.microsoft.com/office/drawing/2014/main" id="{64891D8F-18C0-404C-BC7F-70FBACC0B0DD}"/>
                </a:ext>
              </a:extLst>
            </p:cNvPr>
            <p:cNvGrpSpPr/>
            <p:nvPr/>
          </p:nvGrpSpPr>
          <p:grpSpPr>
            <a:xfrm>
              <a:off x="5469146" y="1470855"/>
              <a:ext cx="1739728" cy="669237"/>
              <a:chOff x="4047975" y="3769179"/>
              <a:chExt cx="343175" cy="132000"/>
            </a:xfrm>
          </p:grpSpPr>
          <p:grpSp>
            <p:nvGrpSpPr>
              <p:cNvPr id="106" name="Google Shape;1294;p56">
                <a:extLst>
                  <a:ext uri="{FF2B5EF4-FFF2-40B4-BE49-F238E27FC236}">
                    <a16:creationId xmlns:a16="http://schemas.microsoft.com/office/drawing/2014/main" id="{CB9DAD20-E713-4A14-8680-FC037DFBEA41}"/>
                  </a:ext>
                </a:extLst>
              </p:cNvPr>
              <p:cNvGrpSpPr/>
              <p:nvPr/>
            </p:nvGrpSpPr>
            <p:grpSpPr>
              <a:xfrm>
                <a:off x="4047975" y="3769179"/>
                <a:ext cx="343175" cy="132000"/>
                <a:chOff x="4047975" y="3769179"/>
                <a:chExt cx="343175" cy="132000"/>
              </a:xfrm>
            </p:grpSpPr>
            <p:sp>
              <p:nvSpPr>
                <p:cNvPr id="108" name="Google Shape;1295;p56">
                  <a:extLst>
                    <a:ext uri="{FF2B5EF4-FFF2-40B4-BE49-F238E27FC236}">
                      <a16:creationId xmlns:a16="http://schemas.microsoft.com/office/drawing/2014/main" id="{D3A3D47D-380C-499B-BBB8-BFA696B1BF58}"/>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100" dirty="0"/>
                    <a:t>       App Service</a:t>
                  </a:r>
                  <a:endParaRPr sz="1100" dirty="0"/>
                </a:p>
              </p:txBody>
            </p:sp>
            <p:grpSp>
              <p:nvGrpSpPr>
                <p:cNvPr id="109" name="Google Shape;1296;p56">
                  <a:extLst>
                    <a:ext uri="{FF2B5EF4-FFF2-40B4-BE49-F238E27FC236}">
                      <a16:creationId xmlns:a16="http://schemas.microsoft.com/office/drawing/2014/main" id="{503BC9E1-C107-4E4B-9A6B-AD59742697D8}"/>
                    </a:ext>
                  </a:extLst>
                </p:cNvPr>
                <p:cNvGrpSpPr/>
                <p:nvPr/>
              </p:nvGrpSpPr>
              <p:grpSpPr>
                <a:xfrm>
                  <a:off x="4047975" y="3769179"/>
                  <a:ext cx="288175" cy="132000"/>
                  <a:chOff x="4047975" y="3635175"/>
                  <a:chExt cx="288175" cy="132000"/>
                </a:xfrm>
              </p:grpSpPr>
              <p:sp>
                <p:nvSpPr>
                  <p:cNvPr id="110" name="Google Shape;1297;p56">
                    <a:extLst>
                      <a:ext uri="{FF2B5EF4-FFF2-40B4-BE49-F238E27FC236}">
                        <a16:creationId xmlns:a16="http://schemas.microsoft.com/office/drawing/2014/main" id="{7E8BB098-F71A-4000-B447-B337A9FB9C35}"/>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11" name="Google Shape;1298;p56">
                    <a:extLst>
                      <a:ext uri="{FF2B5EF4-FFF2-40B4-BE49-F238E27FC236}">
                        <a16:creationId xmlns:a16="http://schemas.microsoft.com/office/drawing/2014/main" id="{A2679643-5C8D-4BCA-9AB9-D62E7E2F2862}"/>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07" name="Google Shape;1299;p56">
                <a:extLst>
                  <a:ext uri="{FF2B5EF4-FFF2-40B4-BE49-F238E27FC236}">
                    <a16:creationId xmlns:a16="http://schemas.microsoft.com/office/drawing/2014/main" id="{5F9D9EA0-006C-485C-9DD7-AC13F56F72F3}"/>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05" name="Picture 20" descr="Web Application Icons - Download Free Vector Icons | Noun Project">
              <a:extLst>
                <a:ext uri="{FF2B5EF4-FFF2-40B4-BE49-F238E27FC236}">
                  <a16:creationId xmlns:a16="http://schemas.microsoft.com/office/drawing/2014/main" id="{2E10BE15-4086-4E7C-9F14-62F93B534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359" y="1665096"/>
              <a:ext cx="362146" cy="36214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ASP .NET development company | Custom .NET application development ...">
            <a:extLst>
              <a:ext uri="{FF2B5EF4-FFF2-40B4-BE49-F238E27FC236}">
                <a16:creationId xmlns:a16="http://schemas.microsoft.com/office/drawing/2014/main" id="{8DD3197D-49AB-4E67-82D3-60D8BD48C1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989" y="2206779"/>
            <a:ext cx="718852" cy="6848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gular (web framework) - Wikipedia">
            <a:extLst>
              <a:ext uri="{FF2B5EF4-FFF2-40B4-BE49-F238E27FC236}">
                <a16:creationId xmlns:a16="http://schemas.microsoft.com/office/drawing/2014/main" id="{D014E90F-EFC6-48E3-BA1A-9A07BBD07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7403" y="2394389"/>
            <a:ext cx="994424" cy="994424"/>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Connettore 2 120">
            <a:extLst>
              <a:ext uri="{FF2B5EF4-FFF2-40B4-BE49-F238E27FC236}">
                <a16:creationId xmlns:a16="http://schemas.microsoft.com/office/drawing/2014/main" id="{9028FEA6-E21C-4148-909B-A2B03A59F6A5}"/>
              </a:ext>
            </a:extLst>
          </p:cNvPr>
          <p:cNvCxnSpPr>
            <a:cxnSpLocks/>
          </p:cNvCxnSpPr>
          <p:nvPr/>
        </p:nvCxnSpPr>
        <p:spPr>
          <a:xfrm flipV="1">
            <a:off x="1138282" y="1926309"/>
            <a:ext cx="890771" cy="567589"/>
          </a:xfrm>
          <a:prstGeom prst="straightConnector1">
            <a:avLst/>
          </a:prstGeom>
          <a:ln w="76200">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122" name="AutoShape 28" descr="Signal Waves Svg Png Icon Free Download (#28685) - OnlineWebFonts.COM">
            <a:extLst>
              <a:ext uri="{FF2B5EF4-FFF2-40B4-BE49-F238E27FC236}">
                <a16:creationId xmlns:a16="http://schemas.microsoft.com/office/drawing/2014/main" id="{6616D39C-1375-4E35-AC18-84D5649163CD}"/>
              </a:ext>
            </a:extLst>
          </p:cNvPr>
          <p:cNvSpPr>
            <a:spLocks noChangeAspect="1" noChangeArrowheads="1"/>
          </p:cNvSpPr>
          <p:nvPr/>
        </p:nvSpPr>
        <p:spPr bwMode="auto">
          <a:xfrm>
            <a:off x="4632973" y="1867746"/>
            <a:ext cx="213100" cy="213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23" name="TextBox 41">
            <a:extLst>
              <a:ext uri="{FF2B5EF4-FFF2-40B4-BE49-F238E27FC236}">
                <a16:creationId xmlns:a16="http://schemas.microsoft.com/office/drawing/2014/main" id="{405D537F-4CDE-46AE-BD48-127F4AF6CBE0}"/>
              </a:ext>
            </a:extLst>
          </p:cNvPr>
          <p:cNvSpPr txBox="1"/>
          <p:nvPr/>
        </p:nvSpPr>
        <p:spPr>
          <a:xfrm rot="19730111">
            <a:off x="988288" y="1947477"/>
            <a:ext cx="867395" cy="338554"/>
          </a:xfrm>
          <a:prstGeom prst="rect">
            <a:avLst/>
          </a:prstGeom>
          <a:noFill/>
        </p:spPr>
        <p:txBody>
          <a:bodyPr wrap="square" rtlCol="0">
            <a:spAutoFit/>
          </a:bodyPr>
          <a:lstStyle/>
          <a:p>
            <a:r>
              <a:rPr lang="en-US" sz="1600" dirty="0">
                <a:solidFill>
                  <a:schemeClr val="tx1"/>
                </a:solidFill>
              </a:rPr>
              <a:t>MQTT</a:t>
            </a:r>
          </a:p>
        </p:txBody>
      </p:sp>
      <p:cxnSp>
        <p:nvCxnSpPr>
          <p:cNvPr id="128" name="Connettore 2 127">
            <a:extLst>
              <a:ext uri="{FF2B5EF4-FFF2-40B4-BE49-F238E27FC236}">
                <a16:creationId xmlns:a16="http://schemas.microsoft.com/office/drawing/2014/main" id="{74773CF6-A727-4669-8A82-1031F25DA28E}"/>
              </a:ext>
            </a:extLst>
          </p:cNvPr>
          <p:cNvCxnSpPr>
            <a:cxnSpLocks/>
            <a:endCxn id="112" idx="1"/>
          </p:cNvCxnSpPr>
          <p:nvPr/>
        </p:nvCxnSpPr>
        <p:spPr>
          <a:xfrm>
            <a:off x="5088403" y="1824708"/>
            <a:ext cx="1009931" cy="1115440"/>
          </a:xfrm>
          <a:prstGeom prst="straightConnector1">
            <a:avLst/>
          </a:prstGeom>
          <a:ln w="76200">
            <a:solidFill>
              <a:schemeClr val="tx1"/>
            </a:solidFill>
            <a:tailEnd type="triangle"/>
          </a:ln>
          <a:effectLst/>
        </p:spPr>
        <p:style>
          <a:lnRef idx="3">
            <a:schemeClr val="dk1"/>
          </a:lnRef>
          <a:fillRef idx="0">
            <a:schemeClr val="dk1"/>
          </a:fillRef>
          <a:effectRef idx="2">
            <a:schemeClr val="dk1"/>
          </a:effectRef>
          <a:fontRef idx="minor">
            <a:schemeClr val="tx1"/>
          </a:fontRef>
        </p:style>
      </p:cxnSp>
      <p:grpSp>
        <p:nvGrpSpPr>
          <p:cNvPr id="94" name="Gruppo 93">
            <a:extLst>
              <a:ext uri="{FF2B5EF4-FFF2-40B4-BE49-F238E27FC236}">
                <a16:creationId xmlns:a16="http://schemas.microsoft.com/office/drawing/2014/main" id="{03038911-411F-4C3B-9EFA-F90CFE789588}"/>
              </a:ext>
            </a:extLst>
          </p:cNvPr>
          <p:cNvGrpSpPr/>
          <p:nvPr/>
        </p:nvGrpSpPr>
        <p:grpSpPr>
          <a:xfrm>
            <a:off x="3918772" y="1328533"/>
            <a:ext cx="1739728" cy="669237"/>
            <a:chOff x="6509675" y="638772"/>
            <a:chExt cx="1739728" cy="669237"/>
          </a:xfrm>
        </p:grpSpPr>
        <p:grpSp>
          <p:nvGrpSpPr>
            <p:cNvPr id="95" name="Google Shape;1293;p56">
              <a:extLst>
                <a:ext uri="{FF2B5EF4-FFF2-40B4-BE49-F238E27FC236}">
                  <a16:creationId xmlns:a16="http://schemas.microsoft.com/office/drawing/2014/main" id="{C0B83270-477A-46C8-94E8-016847E301AE}"/>
                </a:ext>
              </a:extLst>
            </p:cNvPr>
            <p:cNvGrpSpPr/>
            <p:nvPr/>
          </p:nvGrpSpPr>
          <p:grpSpPr>
            <a:xfrm>
              <a:off x="6509675" y="638772"/>
              <a:ext cx="1739728" cy="669237"/>
              <a:chOff x="4047975" y="3769179"/>
              <a:chExt cx="343175" cy="132000"/>
            </a:xfrm>
          </p:grpSpPr>
          <p:grpSp>
            <p:nvGrpSpPr>
              <p:cNvPr id="97" name="Google Shape;1294;p56">
                <a:extLst>
                  <a:ext uri="{FF2B5EF4-FFF2-40B4-BE49-F238E27FC236}">
                    <a16:creationId xmlns:a16="http://schemas.microsoft.com/office/drawing/2014/main" id="{8A88E002-D278-43B0-BF3A-60EE1903E02A}"/>
                  </a:ext>
                </a:extLst>
              </p:cNvPr>
              <p:cNvGrpSpPr/>
              <p:nvPr/>
            </p:nvGrpSpPr>
            <p:grpSpPr>
              <a:xfrm>
                <a:off x="4047975" y="3769179"/>
                <a:ext cx="343175" cy="132000"/>
                <a:chOff x="4047975" y="3769179"/>
                <a:chExt cx="343175" cy="132000"/>
              </a:xfrm>
            </p:grpSpPr>
            <p:sp>
              <p:nvSpPr>
                <p:cNvPr id="99" name="Google Shape;1295;p56">
                  <a:extLst>
                    <a:ext uri="{FF2B5EF4-FFF2-40B4-BE49-F238E27FC236}">
                      <a16:creationId xmlns:a16="http://schemas.microsoft.com/office/drawing/2014/main" id="{49A9E393-9D41-4CA9-B3DD-B677F37AF92F}"/>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100" dirty="0"/>
                    <a:t>       Event Hub</a:t>
                  </a:r>
                  <a:endParaRPr sz="1100" dirty="0"/>
                </a:p>
              </p:txBody>
            </p:sp>
            <p:grpSp>
              <p:nvGrpSpPr>
                <p:cNvPr id="100" name="Google Shape;1296;p56">
                  <a:extLst>
                    <a:ext uri="{FF2B5EF4-FFF2-40B4-BE49-F238E27FC236}">
                      <a16:creationId xmlns:a16="http://schemas.microsoft.com/office/drawing/2014/main" id="{5C076254-FFD8-4F6A-A77D-284E24AE3CA0}"/>
                    </a:ext>
                  </a:extLst>
                </p:cNvPr>
                <p:cNvGrpSpPr/>
                <p:nvPr/>
              </p:nvGrpSpPr>
              <p:grpSpPr>
                <a:xfrm>
                  <a:off x="4047975" y="3769179"/>
                  <a:ext cx="288175" cy="132000"/>
                  <a:chOff x="4047975" y="3635175"/>
                  <a:chExt cx="288175" cy="132000"/>
                </a:xfrm>
              </p:grpSpPr>
              <p:sp>
                <p:nvSpPr>
                  <p:cNvPr id="101" name="Google Shape;1297;p56">
                    <a:extLst>
                      <a:ext uri="{FF2B5EF4-FFF2-40B4-BE49-F238E27FC236}">
                        <a16:creationId xmlns:a16="http://schemas.microsoft.com/office/drawing/2014/main" id="{2DC1D6AA-5842-4622-BAB6-0BE7BA7FC9F2}"/>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02" name="Google Shape;1298;p56">
                    <a:extLst>
                      <a:ext uri="{FF2B5EF4-FFF2-40B4-BE49-F238E27FC236}">
                        <a16:creationId xmlns:a16="http://schemas.microsoft.com/office/drawing/2014/main" id="{B440767B-7ED9-4043-84C5-EDEF8D69F67D}"/>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98" name="Google Shape;1299;p56">
                <a:extLst>
                  <a:ext uri="{FF2B5EF4-FFF2-40B4-BE49-F238E27FC236}">
                    <a16:creationId xmlns:a16="http://schemas.microsoft.com/office/drawing/2014/main" id="{0D63C523-48DC-4BB3-AB37-0CC183B64FD9}"/>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96" name="Picture 12">
              <a:extLst>
                <a:ext uri="{FF2B5EF4-FFF2-40B4-BE49-F238E27FC236}">
                  <a16:creationId xmlns:a16="http://schemas.microsoft.com/office/drawing/2014/main" id="{571E611B-4F97-4E3F-B669-1F32F883993F}"/>
                </a:ext>
              </a:extLst>
            </p:cNvPr>
            <p:cNvPicPr>
              <a:picLocks noChangeAspect="1" noChangeArrowheads="1"/>
            </p:cNvPicPr>
            <p:nvPr/>
          </p:nvPicPr>
          <p:blipFill>
            <a:blip r:embed="rId7"/>
            <a:srcRect/>
            <a:stretch/>
          </p:blipFill>
          <p:spPr bwMode="auto">
            <a:xfrm>
              <a:off x="6695766" y="832895"/>
              <a:ext cx="287235" cy="2872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Connettore 2 130">
            <a:extLst>
              <a:ext uri="{FF2B5EF4-FFF2-40B4-BE49-F238E27FC236}">
                <a16:creationId xmlns:a16="http://schemas.microsoft.com/office/drawing/2014/main" id="{732D4A11-4EBA-4271-BF39-32F96C583767}"/>
              </a:ext>
            </a:extLst>
          </p:cNvPr>
          <p:cNvCxnSpPr>
            <a:cxnSpLocks/>
            <a:endCxn id="1034" idx="1"/>
          </p:cNvCxnSpPr>
          <p:nvPr/>
        </p:nvCxnSpPr>
        <p:spPr>
          <a:xfrm>
            <a:off x="7036346" y="2891601"/>
            <a:ext cx="571057" cy="0"/>
          </a:xfrm>
          <a:prstGeom prst="straightConnector1">
            <a:avLst/>
          </a:prstGeom>
          <a:ln w="76200">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136" name="TextBox 41">
            <a:extLst>
              <a:ext uri="{FF2B5EF4-FFF2-40B4-BE49-F238E27FC236}">
                <a16:creationId xmlns:a16="http://schemas.microsoft.com/office/drawing/2014/main" id="{F14136AB-31B0-4533-B467-A87FC0AAEDEF}"/>
              </a:ext>
            </a:extLst>
          </p:cNvPr>
          <p:cNvSpPr txBox="1"/>
          <p:nvPr/>
        </p:nvSpPr>
        <p:spPr>
          <a:xfrm>
            <a:off x="8197069" y="3448186"/>
            <a:ext cx="519933" cy="338554"/>
          </a:xfrm>
          <a:prstGeom prst="rect">
            <a:avLst/>
          </a:prstGeom>
          <a:noFill/>
        </p:spPr>
        <p:txBody>
          <a:bodyPr wrap="square" rtlCol="0">
            <a:spAutoFit/>
          </a:bodyPr>
          <a:lstStyle/>
          <a:p>
            <a:r>
              <a:rPr lang="en-US" sz="1600" dirty="0">
                <a:solidFill>
                  <a:schemeClr val="tx1"/>
                </a:solidFill>
              </a:rPr>
              <a:t>FE</a:t>
            </a:r>
          </a:p>
        </p:txBody>
      </p:sp>
      <p:sp>
        <p:nvSpPr>
          <p:cNvPr id="137" name="TextBox 41">
            <a:extLst>
              <a:ext uri="{FF2B5EF4-FFF2-40B4-BE49-F238E27FC236}">
                <a16:creationId xmlns:a16="http://schemas.microsoft.com/office/drawing/2014/main" id="{00756D5B-5DAF-4B12-8DAF-078699ED34EB}"/>
              </a:ext>
            </a:extLst>
          </p:cNvPr>
          <p:cNvSpPr txBox="1"/>
          <p:nvPr/>
        </p:nvSpPr>
        <p:spPr>
          <a:xfrm>
            <a:off x="6647271" y="3459906"/>
            <a:ext cx="519933" cy="338554"/>
          </a:xfrm>
          <a:prstGeom prst="rect">
            <a:avLst/>
          </a:prstGeom>
          <a:noFill/>
        </p:spPr>
        <p:txBody>
          <a:bodyPr wrap="square" rtlCol="0">
            <a:spAutoFit/>
          </a:bodyPr>
          <a:lstStyle/>
          <a:p>
            <a:r>
              <a:rPr lang="en-US" sz="1600" dirty="0">
                <a:solidFill>
                  <a:schemeClr val="tx1"/>
                </a:solidFill>
              </a:rPr>
              <a:t>BE</a:t>
            </a:r>
          </a:p>
        </p:txBody>
      </p:sp>
      <p:pic>
        <p:nvPicPr>
          <p:cNvPr id="1030" name="Picture 6" descr="Starting with .NET Core in Linux TDD style - Max - Medium">
            <a:extLst>
              <a:ext uri="{FF2B5EF4-FFF2-40B4-BE49-F238E27FC236}">
                <a16:creationId xmlns:a16="http://schemas.microsoft.com/office/drawing/2014/main" id="{7F08A6C0-8069-40F4-B839-05FF568560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0717" y="1997770"/>
            <a:ext cx="677110" cy="3385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emory Chip Ram - Free vector graphic on Pixabay">
            <a:extLst>
              <a:ext uri="{FF2B5EF4-FFF2-40B4-BE49-F238E27FC236}">
                <a16:creationId xmlns:a16="http://schemas.microsoft.com/office/drawing/2014/main" id="{82DA90BD-B7D7-427A-986B-EB45A400B1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10862">
            <a:off x="5923979" y="3007407"/>
            <a:ext cx="650190" cy="325096"/>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41">
            <a:extLst>
              <a:ext uri="{FF2B5EF4-FFF2-40B4-BE49-F238E27FC236}">
                <a16:creationId xmlns:a16="http://schemas.microsoft.com/office/drawing/2014/main" id="{CAA31D79-B502-4851-AFFB-DA63766D059F}"/>
              </a:ext>
            </a:extLst>
          </p:cNvPr>
          <p:cNvSpPr txBox="1"/>
          <p:nvPr/>
        </p:nvSpPr>
        <p:spPr>
          <a:xfrm>
            <a:off x="6545500" y="2949202"/>
            <a:ext cx="555630" cy="338554"/>
          </a:xfrm>
          <a:prstGeom prst="rect">
            <a:avLst/>
          </a:prstGeom>
          <a:noFill/>
        </p:spPr>
        <p:txBody>
          <a:bodyPr wrap="square" rtlCol="0">
            <a:spAutoFit/>
          </a:bodyPr>
          <a:lstStyle/>
          <a:p>
            <a:r>
              <a:rPr lang="en-US" sz="1600" dirty="0">
                <a:solidFill>
                  <a:schemeClr val="tx1"/>
                </a:solidFill>
              </a:rPr>
              <a:t>EF6</a:t>
            </a:r>
          </a:p>
        </p:txBody>
      </p:sp>
      <p:pic>
        <p:nvPicPr>
          <p:cNvPr id="1038" name="Picture 14" descr="JSON Icon - Free Download, PNG and Vector">
            <a:extLst>
              <a:ext uri="{FF2B5EF4-FFF2-40B4-BE49-F238E27FC236}">
                <a16:creationId xmlns:a16="http://schemas.microsoft.com/office/drawing/2014/main" id="{84CC4299-2FA1-46B8-8EDD-AC48450810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8435" y="2210475"/>
            <a:ext cx="468129" cy="468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de programing symbol | Free Icon">
            <a:extLst>
              <a:ext uri="{FF2B5EF4-FFF2-40B4-BE49-F238E27FC236}">
                <a16:creationId xmlns:a16="http://schemas.microsoft.com/office/drawing/2014/main" id="{0186195C-0C7F-44BC-B2C6-CA2BCD5A90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9904" y="2356504"/>
            <a:ext cx="560363" cy="560363"/>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Connettore 2 125">
            <a:extLst>
              <a:ext uri="{FF2B5EF4-FFF2-40B4-BE49-F238E27FC236}">
                <a16:creationId xmlns:a16="http://schemas.microsoft.com/office/drawing/2014/main" id="{12F06C5E-FED1-498D-9DA0-B6A4D0B909F6}"/>
              </a:ext>
            </a:extLst>
          </p:cNvPr>
          <p:cNvCxnSpPr>
            <a:cxnSpLocks/>
          </p:cNvCxnSpPr>
          <p:nvPr/>
        </p:nvCxnSpPr>
        <p:spPr>
          <a:xfrm flipV="1">
            <a:off x="3499605" y="1663150"/>
            <a:ext cx="509817" cy="1"/>
          </a:xfrm>
          <a:prstGeom prst="straightConnector1">
            <a:avLst/>
          </a:prstGeom>
          <a:ln w="76200">
            <a:solidFill>
              <a:schemeClr val="tx1"/>
            </a:solidFill>
            <a:tailEnd type="triangle"/>
          </a:ln>
          <a:effectLst/>
        </p:spPr>
        <p:style>
          <a:lnRef idx="3">
            <a:schemeClr val="dk1"/>
          </a:lnRef>
          <a:fillRef idx="0">
            <a:schemeClr val="dk1"/>
          </a:fillRef>
          <a:effectRef idx="2">
            <a:schemeClr val="dk1"/>
          </a:effectRef>
          <a:fontRef idx="minor">
            <a:schemeClr val="tx1"/>
          </a:fontRef>
        </p:style>
      </p:cxnSp>
      <p:grpSp>
        <p:nvGrpSpPr>
          <p:cNvPr id="85" name="Gruppo 84">
            <a:extLst>
              <a:ext uri="{FF2B5EF4-FFF2-40B4-BE49-F238E27FC236}">
                <a16:creationId xmlns:a16="http://schemas.microsoft.com/office/drawing/2014/main" id="{2106B32F-2DCE-4DBD-A095-A159FA6CDA1F}"/>
              </a:ext>
            </a:extLst>
          </p:cNvPr>
          <p:cNvGrpSpPr/>
          <p:nvPr/>
        </p:nvGrpSpPr>
        <p:grpSpPr>
          <a:xfrm>
            <a:off x="1850526" y="1331129"/>
            <a:ext cx="1739728" cy="669237"/>
            <a:chOff x="6509675" y="638772"/>
            <a:chExt cx="1739728" cy="669237"/>
          </a:xfrm>
        </p:grpSpPr>
        <p:grpSp>
          <p:nvGrpSpPr>
            <p:cNvPr id="86" name="Google Shape;1293;p56">
              <a:extLst>
                <a:ext uri="{FF2B5EF4-FFF2-40B4-BE49-F238E27FC236}">
                  <a16:creationId xmlns:a16="http://schemas.microsoft.com/office/drawing/2014/main" id="{58FADD24-0B2A-438C-9932-C79666A569DB}"/>
                </a:ext>
              </a:extLst>
            </p:cNvPr>
            <p:cNvGrpSpPr/>
            <p:nvPr/>
          </p:nvGrpSpPr>
          <p:grpSpPr>
            <a:xfrm>
              <a:off x="6509675" y="638772"/>
              <a:ext cx="1739728" cy="669237"/>
              <a:chOff x="4047975" y="3769179"/>
              <a:chExt cx="343175" cy="132000"/>
            </a:xfrm>
          </p:grpSpPr>
          <p:grpSp>
            <p:nvGrpSpPr>
              <p:cNvPr id="88" name="Google Shape;1294;p56">
                <a:extLst>
                  <a:ext uri="{FF2B5EF4-FFF2-40B4-BE49-F238E27FC236}">
                    <a16:creationId xmlns:a16="http://schemas.microsoft.com/office/drawing/2014/main" id="{D03ED89B-15A8-413B-B40A-F7BB32E738D2}"/>
                  </a:ext>
                </a:extLst>
              </p:cNvPr>
              <p:cNvGrpSpPr/>
              <p:nvPr/>
            </p:nvGrpSpPr>
            <p:grpSpPr>
              <a:xfrm>
                <a:off x="4047975" y="3769179"/>
                <a:ext cx="343175" cy="132000"/>
                <a:chOff x="4047975" y="3769179"/>
                <a:chExt cx="343175" cy="132000"/>
              </a:xfrm>
            </p:grpSpPr>
            <p:sp>
              <p:nvSpPr>
                <p:cNvPr id="90" name="Google Shape;1295;p56">
                  <a:extLst>
                    <a:ext uri="{FF2B5EF4-FFF2-40B4-BE49-F238E27FC236}">
                      <a16:creationId xmlns:a16="http://schemas.microsoft.com/office/drawing/2014/main" id="{E1A30D3A-20A9-40C8-887D-1939A247248C}"/>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100" dirty="0"/>
                    <a:t>      Azure IoT Hub</a:t>
                  </a:r>
                  <a:endParaRPr sz="1100" dirty="0"/>
                </a:p>
              </p:txBody>
            </p:sp>
            <p:grpSp>
              <p:nvGrpSpPr>
                <p:cNvPr id="91" name="Google Shape;1296;p56">
                  <a:extLst>
                    <a:ext uri="{FF2B5EF4-FFF2-40B4-BE49-F238E27FC236}">
                      <a16:creationId xmlns:a16="http://schemas.microsoft.com/office/drawing/2014/main" id="{17BEFB3C-A98B-4213-BF62-3C12AF9C5DA7}"/>
                    </a:ext>
                  </a:extLst>
                </p:cNvPr>
                <p:cNvGrpSpPr/>
                <p:nvPr/>
              </p:nvGrpSpPr>
              <p:grpSpPr>
                <a:xfrm>
                  <a:off x="4047975" y="3769179"/>
                  <a:ext cx="288175" cy="132000"/>
                  <a:chOff x="4047975" y="3635175"/>
                  <a:chExt cx="288175" cy="132000"/>
                </a:xfrm>
              </p:grpSpPr>
              <p:sp>
                <p:nvSpPr>
                  <p:cNvPr id="92" name="Google Shape;1297;p56">
                    <a:extLst>
                      <a:ext uri="{FF2B5EF4-FFF2-40B4-BE49-F238E27FC236}">
                        <a16:creationId xmlns:a16="http://schemas.microsoft.com/office/drawing/2014/main" id="{48F25CA5-95C5-4CBC-866C-941E9344EEDD}"/>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93" name="Google Shape;1298;p56">
                    <a:extLst>
                      <a:ext uri="{FF2B5EF4-FFF2-40B4-BE49-F238E27FC236}">
                        <a16:creationId xmlns:a16="http://schemas.microsoft.com/office/drawing/2014/main" id="{AFC7F724-7340-4DEE-93FB-4146DA077706}"/>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89" name="Google Shape;1299;p56">
                <a:extLst>
                  <a:ext uri="{FF2B5EF4-FFF2-40B4-BE49-F238E27FC236}">
                    <a16:creationId xmlns:a16="http://schemas.microsoft.com/office/drawing/2014/main" id="{E7624904-C971-494E-B0D8-3E36F60B954C}"/>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87" name="Picture 12" descr="Azure IoT Hub - Reviews, Pros &amp; Cons | Companies using Azure IoT Hub">
              <a:extLst>
                <a:ext uri="{FF2B5EF4-FFF2-40B4-BE49-F238E27FC236}">
                  <a16:creationId xmlns:a16="http://schemas.microsoft.com/office/drawing/2014/main" id="{DEFF7185-5291-4F85-B144-E30C290BA7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5766" y="832895"/>
              <a:ext cx="287235" cy="2872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Immagine 1040">
            <a:extLst>
              <a:ext uri="{FF2B5EF4-FFF2-40B4-BE49-F238E27FC236}">
                <a16:creationId xmlns:a16="http://schemas.microsoft.com/office/drawing/2014/main" id="{E4F097D7-327E-4418-AFD0-12B23E869F24}"/>
              </a:ext>
            </a:extLst>
          </p:cNvPr>
          <p:cNvPicPr>
            <a:picLocks noChangeAspect="1"/>
          </p:cNvPicPr>
          <p:nvPr/>
        </p:nvPicPr>
        <p:blipFill>
          <a:blip r:embed="rId13"/>
          <a:stretch>
            <a:fillRect/>
          </a:stretch>
        </p:blipFill>
        <p:spPr>
          <a:xfrm>
            <a:off x="1207212" y="2771030"/>
            <a:ext cx="1368224" cy="1922973"/>
          </a:xfrm>
          <a:prstGeom prst="rect">
            <a:avLst/>
          </a:prstGeom>
        </p:spPr>
      </p:pic>
      <p:sp>
        <p:nvSpPr>
          <p:cNvPr id="171" name="Google Shape;237;p36">
            <a:extLst>
              <a:ext uri="{FF2B5EF4-FFF2-40B4-BE49-F238E27FC236}">
                <a16:creationId xmlns:a16="http://schemas.microsoft.com/office/drawing/2014/main" id="{5B1E843D-AD3A-404D-8CAA-32DA8F36B750}"/>
              </a:ext>
            </a:extLst>
          </p:cNvPr>
          <p:cNvSpPr/>
          <p:nvPr/>
        </p:nvSpPr>
        <p:spPr>
          <a:xfrm>
            <a:off x="3377789" y="2771030"/>
            <a:ext cx="1959054" cy="2001457"/>
          </a:xfrm>
          <a:prstGeom prst="snip2DiagRect">
            <a:avLst>
              <a:gd name="adj1" fmla="val 0"/>
              <a:gd name="adj2" fmla="val 16667"/>
            </a:avLst>
          </a:prstGeom>
          <a:solidFill>
            <a:srgbClr val="FFFFFF">
              <a:alpha val="28490"/>
            </a:srgbClr>
          </a:solidFill>
          <a:ln w="12700">
            <a:solidFill>
              <a:srgbClr val="FF0000"/>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2" name="Gruppo 171">
            <a:extLst>
              <a:ext uri="{FF2B5EF4-FFF2-40B4-BE49-F238E27FC236}">
                <a16:creationId xmlns:a16="http://schemas.microsoft.com/office/drawing/2014/main" id="{F89520CB-5AF4-484C-AE84-1679EFD55497}"/>
              </a:ext>
            </a:extLst>
          </p:cNvPr>
          <p:cNvGrpSpPr/>
          <p:nvPr/>
        </p:nvGrpSpPr>
        <p:grpSpPr>
          <a:xfrm>
            <a:off x="4073011" y="4107448"/>
            <a:ext cx="1739728" cy="669237"/>
            <a:chOff x="6714591" y="788242"/>
            <a:chExt cx="1739728" cy="669237"/>
          </a:xfrm>
        </p:grpSpPr>
        <p:grpSp>
          <p:nvGrpSpPr>
            <p:cNvPr id="173" name="Google Shape;1293;p56">
              <a:extLst>
                <a:ext uri="{FF2B5EF4-FFF2-40B4-BE49-F238E27FC236}">
                  <a16:creationId xmlns:a16="http://schemas.microsoft.com/office/drawing/2014/main" id="{44836041-4C4F-4785-92BA-B585690FB947}"/>
                </a:ext>
              </a:extLst>
            </p:cNvPr>
            <p:cNvGrpSpPr/>
            <p:nvPr/>
          </p:nvGrpSpPr>
          <p:grpSpPr>
            <a:xfrm>
              <a:off x="6714591" y="788242"/>
              <a:ext cx="1739728" cy="669237"/>
              <a:chOff x="4047975" y="3769179"/>
              <a:chExt cx="343175" cy="132000"/>
            </a:xfrm>
          </p:grpSpPr>
          <p:grpSp>
            <p:nvGrpSpPr>
              <p:cNvPr id="175" name="Google Shape;1294;p56">
                <a:extLst>
                  <a:ext uri="{FF2B5EF4-FFF2-40B4-BE49-F238E27FC236}">
                    <a16:creationId xmlns:a16="http://schemas.microsoft.com/office/drawing/2014/main" id="{F6E6B3F8-9B39-4590-B83C-E899760F4ACF}"/>
                  </a:ext>
                </a:extLst>
              </p:cNvPr>
              <p:cNvGrpSpPr/>
              <p:nvPr/>
            </p:nvGrpSpPr>
            <p:grpSpPr>
              <a:xfrm>
                <a:off x="4047975" y="3769179"/>
                <a:ext cx="343175" cy="132000"/>
                <a:chOff x="4047975" y="3769179"/>
                <a:chExt cx="343175" cy="132000"/>
              </a:xfrm>
            </p:grpSpPr>
            <p:sp>
              <p:nvSpPr>
                <p:cNvPr id="177" name="Google Shape;1295;p56">
                  <a:extLst>
                    <a:ext uri="{FF2B5EF4-FFF2-40B4-BE49-F238E27FC236}">
                      <a16:creationId xmlns:a16="http://schemas.microsoft.com/office/drawing/2014/main" id="{84754E6C-46D5-4815-8B86-B6F48FCDD708}"/>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dirty="0"/>
                    <a:t>     Azure ML</a:t>
                  </a:r>
                  <a:endParaRPr dirty="0"/>
                </a:p>
              </p:txBody>
            </p:sp>
            <p:grpSp>
              <p:nvGrpSpPr>
                <p:cNvPr id="178" name="Google Shape;1296;p56">
                  <a:extLst>
                    <a:ext uri="{FF2B5EF4-FFF2-40B4-BE49-F238E27FC236}">
                      <a16:creationId xmlns:a16="http://schemas.microsoft.com/office/drawing/2014/main" id="{966BB8CC-F360-43BE-B9F3-DBD86B92E3B8}"/>
                    </a:ext>
                  </a:extLst>
                </p:cNvPr>
                <p:cNvGrpSpPr/>
                <p:nvPr/>
              </p:nvGrpSpPr>
              <p:grpSpPr>
                <a:xfrm>
                  <a:off x="4047975" y="3769179"/>
                  <a:ext cx="288175" cy="132000"/>
                  <a:chOff x="4047975" y="3635175"/>
                  <a:chExt cx="288175" cy="132000"/>
                </a:xfrm>
              </p:grpSpPr>
              <p:sp>
                <p:nvSpPr>
                  <p:cNvPr id="179" name="Google Shape;1297;p56">
                    <a:extLst>
                      <a:ext uri="{FF2B5EF4-FFF2-40B4-BE49-F238E27FC236}">
                        <a16:creationId xmlns:a16="http://schemas.microsoft.com/office/drawing/2014/main" id="{24219523-A821-4351-B78D-5AE261D184D1}"/>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80" name="Google Shape;1298;p56">
                    <a:extLst>
                      <a:ext uri="{FF2B5EF4-FFF2-40B4-BE49-F238E27FC236}">
                        <a16:creationId xmlns:a16="http://schemas.microsoft.com/office/drawing/2014/main" id="{A963E805-69DE-4837-8012-9FB862F68568}"/>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76" name="Google Shape;1299;p56">
                <a:extLst>
                  <a:ext uri="{FF2B5EF4-FFF2-40B4-BE49-F238E27FC236}">
                    <a16:creationId xmlns:a16="http://schemas.microsoft.com/office/drawing/2014/main" id="{4949C7A2-7923-4102-A252-01B09C3EBE15}"/>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74" name="Picture 18" descr="Azure Machine Learning Services: a complete toolbox for AI ...">
              <a:extLst>
                <a:ext uri="{FF2B5EF4-FFF2-40B4-BE49-F238E27FC236}">
                  <a16:creationId xmlns:a16="http://schemas.microsoft.com/office/drawing/2014/main" id="{6054BA1B-A255-477C-B542-8E439077CD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7801" y="957592"/>
              <a:ext cx="317177" cy="34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1" name="Gruppo 180">
            <a:extLst>
              <a:ext uri="{FF2B5EF4-FFF2-40B4-BE49-F238E27FC236}">
                <a16:creationId xmlns:a16="http://schemas.microsoft.com/office/drawing/2014/main" id="{798BA274-5EA8-44E1-B9CF-7EEB347DFBC6}"/>
              </a:ext>
            </a:extLst>
          </p:cNvPr>
          <p:cNvGrpSpPr/>
          <p:nvPr/>
        </p:nvGrpSpPr>
        <p:grpSpPr>
          <a:xfrm>
            <a:off x="3613773" y="3472345"/>
            <a:ext cx="1739728" cy="669237"/>
            <a:chOff x="5895409" y="4280806"/>
            <a:chExt cx="1739728" cy="669237"/>
          </a:xfrm>
        </p:grpSpPr>
        <p:grpSp>
          <p:nvGrpSpPr>
            <p:cNvPr id="182" name="Google Shape;1293;p56">
              <a:extLst>
                <a:ext uri="{FF2B5EF4-FFF2-40B4-BE49-F238E27FC236}">
                  <a16:creationId xmlns:a16="http://schemas.microsoft.com/office/drawing/2014/main" id="{A457E24F-A74B-4FB0-80F1-CFD1375B7A5D}"/>
                </a:ext>
              </a:extLst>
            </p:cNvPr>
            <p:cNvGrpSpPr/>
            <p:nvPr/>
          </p:nvGrpSpPr>
          <p:grpSpPr>
            <a:xfrm>
              <a:off x="5895409" y="4280806"/>
              <a:ext cx="1739728" cy="669237"/>
              <a:chOff x="4047975" y="3769179"/>
              <a:chExt cx="343175" cy="132000"/>
            </a:xfrm>
          </p:grpSpPr>
          <p:grpSp>
            <p:nvGrpSpPr>
              <p:cNvPr id="184" name="Google Shape;1294;p56">
                <a:extLst>
                  <a:ext uri="{FF2B5EF4-FFF2-40B4-BE49-F238E27FC236}">
                    <a16:creationId xmlns:a16="http://schemas.microsoft.com/office/drawing/2014/main" id="{996F106A-8F4F-4B7F-BE16-878BD3133CE6}"/>
                  </a:ext>
                </a:extLst>
              </p:cNvPr>
              <p:cNvGrpSpPr/>
              <p:nvPr/>
            </p:nvGrpSpPr>
            <p:grpSpPr>
              <a:xfrm>
                <a:off x="4047975" y="3769179"/>
                <a:ext cx="343175" cy="132000"/>
                <a:chOff x="4047975" y="3769179"/>
                <a:chExt cx="343175" cy="132000"/>
              </a:xfrm>
            </p:grpSpPr>
            <p:sp>
              <p:nvSpPr>
                <p:cNvPr id="186" name="Google Shape;1295;p56">
                  <a:extLst>
                    <a:ext uri="{FF2B5EF4-FFF2-40B4-BE49-F238E27FC236}">
                      <a16:creationId xmlns:a16="http://schemas.microsoft.com/office/drawing/2014/main" id="{59A36708-635D-44A8-9056-D184FB65BB6C}"/>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dirty="0"/>
                    <a:t>     Sheets </a:t>
                  </a:r>
                  <a:endParaRPr dirty="0"/>
                </a:p>
              </p:txBody>
            </p:sp>
            <p:grpSp>
              <p:nvGrpSpPr>
                <p:cNvPr id="187" name="Google Shape;1296;p56">
                  <a:extLst>
                    <a:ext uri="{FF2B5EF4-FFF2-40B4-BE49-F238E27FC236}">
                      <a16:creationId xmlns:a16="http://schemas.microsoft.com/office/drawing/2014/main" id="{214AA244-9A07-45B8-B8A2-4609A4240149}"/>
                    </a:ext>
                  </a:extLst>
                </p:cNvPr>
                <p:cNvGrpSpPr/>
                <p:nvPr/>
              </p:nvGrpSpPr>
              <p:grpSpPr>
                <a:xfrm>
                  <a:off x="4047975" y="3769179"/>
                  <a:ext cx="288175" cy="132000"/>
                  <a:chOff x="4047975" y="3635175"/>
                  <a:chExt cx="288175" cy="132000"/>
                </a:xfrm>
              </p:grpSpPr>
              <p:sp>
                <p:nvSpPr>
                  <p:cNvPr id="188" name="Google Shape;1297;p56">
                    <a:extLst>
                      <a:ext uri="{FF2B5EF4-FFF2-40B4-BE49-F238E27FC236}">
                        <a16:creationId xmlns:a16="http://schemas.microsoft.com/office/drawing/2014/main" id="{A81ACFCE-09A5-421D-A389-CE5984587C32}"/>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89" name="Google Shape;1298;p56">
                    <a:extLst>
                      <a:ext uri="{FF2B5EF4-FFF2-40B4-BE49-F238E27FC236}">
                        <a16:creationId xmlns:a16="http://schemas.microsoft.com/office/drawing/2014/main" id="{824EBBF2-ADB4-414C-8335-47FF342F86E8}"/>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85" name="Google Shape;1299;p56">
                <a:extLst>
                  <a:ext uri="{FF2B5EF4-FFF2-40B4-BE49-F238E27FC236}">
                    <a16:creationId xmlns:a16="http://schemas.microsoft.com/office/drawing/2014/main" id="{903B3DD7-0984-46C5-BD33-94A088A0E963}"/>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83" name="Picture 22" descr="Google Sheets | Kinetica Bologna">
              <a:extLst>
                <a:ext uri="{FF2B5EF4-FFF2-40B4-BE49-F238E27FC236}">
                  <a16:creationId xmlns:a16="http://schemas.microsoft.com/office/drawing/2014/main" id="{00C74352-1FA1-496F-B23B-30FEFAE6D03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55479" y="4452706"/>
              <a:ext cx="543458" cy="3396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0" name="Gruppo 189">
            <a:extLst>
              <a:ext uri="{FF2B5EF4-FFF2-40B4-BE49-F238E27FC236}">
                <a16:creationId xmlns:a16="http://schemas.microsoft.com/office/drawing/2014/main" id="{5A741136-B86A-4566-BFB4-66558A9868C7}"/>
              </a:ext>
            </a:extLst>
          </p:cNvPr>
          <p:cNvGrpSpPr/>
          <p:nvPr/>
        </p:nvGrpSpPr>
        <p:grpSpPr>
          <a:xfrm>
            <a:off x="3162766" y="2831437"/>
            <a:ext cx="1739728" cy="669237"/>
            <a:chOff x="7271325" y="1437990"/>
            <a:chExt cx="1739728" cy="669237"/>
          </a:xfrm>
        </p:grpSpPr>
        <p:grpSp>
          <p:nvGrpSpPr>
            <p:cNvPr id="191" name="Google Shape;1293;p56">
              <a:extLst>
                <a:ext uri="{FF2B5EF4-FFF2-40B4-BE49-F238E27FC236}">
                  <a16:creationId xmlns:a16="http://schemas.microsoft.com/office/drawing/2014/main" id="{4CDFD56B-A577-4017-9626-C924E63D44C5}"/>
                </a:ext>
              </a:extLst>
            </p:cNvPr>
            <p:cNvGrpSpPr/>
            <p:nvPr/>
          </p:nvGrpSpPr>
          <p:grpSpPr>
            <a:xfrm>
              <a:off x="7271325" y="1437990"/>
              <a:ext cx="1739728" cy="669237"/>
              <a:chOff x="4047975" y="3769179"/>
              <a:chExt cx="343175" cy="132000"/>
            </a:xfrm>
          </p:grpSpPr>
          <p:grpSp>
            <p:nvGrpSpPr>
              <p:cNvPr id="193" name="Google Shape;1294;p56">
                <a:extLst>
                  <a:ext uri="{FF2B5EF4-FFF2-40B4-BE49-F238E27FC236}">
                    <a16:creationId xmlns:a16="http://schemas.microsoft.com/office/drawing/2014/main" id="{068D1F24-4D00-49EF-B391-E268DDB89EFE}"/>
                  </a:ext>
                </a:extLst>
              </p:cNvPr>
              <p:cNvGrpSpPr/>
              <p:nvPr/>
            </p:nvGrpSpPr>
            <p:grpSpPr>
              <a:xfrm>
                <a:off x="4047975" y="3769179"/>
                <a:ext cx="343175" cy="132000"/>
                <a:chOff x="4047975" y="3769179"/>
                <a:chExt cx="343175" cy="132000"/>
              </a:xfrm>
            </p:grpSpPr>
            <p:sp>
              <p:nvSpPr>
                <p:cNvPr id="195" name="Google Shape;1295;p56">
                  <a:extLst>
                    <a:ext uri="{FF2B5EF4-FFF2-40B4-BE49-F238E27FC236}">
                      <a16:creationId xmlns:a16="http://schemas.microsoft.com/office/drawing/2014/main" id="{3012CBFC-060E-471E-8A10-2154F875C847}"/>
                    </a:ext>
                  </a:extLst>
                </p:cNvPr>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dirty="0"/>
                    <a:t>     Azure DB</a:t>
                  </a:r>
                  <a:endParaRPr dirty="0"/>
                </a:p>
              </p:txBody>
            </p:sp>
            <p:grpSp>
              <p:nvGrpSpPr>
                <p:cNvPr id="196" name="Google Shape;1296;p56">
                  <a:extLst>
                    <a:ext uri="{FF2B5EF4-FFF2-40B4-BE49-F238E27FC236}">
                      <a16:creationId xmlns:a16="http://schemas.microsoft.com/office/drawing/2014/main" id="{077FDAA9-7078-4057-A07F-E9A719581092}"/>
                    </a:ext>
                  </a:extLst>
                </p:cNvPr>
                <p:cNvGrpSpPr/>
                <p:nvPr/>
              </p:nvGrpSpPr>
              <p:grpSpPr>
                <a:xfrm>
                  <a:off x="4047975" y="3769179"/>
                  <a:ext cx="288175" cy="132000"/>
                  <a:chOff x="4047975" y="3635175"/>
                  <a:chExt cx="288175" cy="132000"/>
                </a:xfrm>
              </p:grpSpPr>
              <p:sp>
                <p:nvSpPr>
                  <p:cNvPr id="197" name="Google Shape;1297;p56">
                    <a:extLst>
                      <a:ext uri="{FF2B5EF4-FFF2-40B4-BE49-F238E27FC236}">
                        <a16:creationId xmlns:a16="http://schemas.microsoft.com/office/drawing/2014/main" id="{A8CB83FA-D729-4F4E-A710-CB6108A088DA}"/>
                      </a:ext>
                    </a:extLst>
                  </p:cNvPr>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98" name="Google Shape;1298;p56">
                    <a:extLst>
                      <a:ext uri="{FF2B5EF4-FFF2-40B4-BE49-F238E27FC236}">
                        <a16:creationId xmlns:a16="http://schemas.microsoft.com/office/drawing/2014/main" id="{E5CFE384-B372-4A13-BFFF-C4F5E8B406AE}"/>
                      </a:ext>
                    </a:extLst>
                  </p:cNvPr>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194" name="Google Shape;1299;p56">
                <a:extLst>
                  <a:ext uri="{FF2B5EF4-FFF2-40B4-BE49-F238E27FC236}">
                    <a16:creationId xmlns:a16="http://schemas.microsoft.com/office/drawing/2014/main" id="{D523EA5B-9696-452D-B300-A307AABA5652}"/>
                  </a:ext>
                </a:extLst>
              </p:cNvPr>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92" name="Picture 16" descr="Azure Database General_COLOR | think S3 | Cloud Solutions ...">
              <a:extLst>
                <a:ext uri="{FF2B5EF4-FFF2-40B4-BE49-F238E27FC236}">
                  <a16:creationId xmlns:a16="http://schemas.microsoft.com/office/drawing/2014/main" id="{3E538745-080C-4D45-8E75-BCAA80F4CD2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4583" y="1601343"/>
              <a:ext cx="357081" cy="3570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9982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pic>
        <p:nvPicPr>
          <p:cNvPr id="27" name="Picture 10" descr="media cartoon smartphone-3358735_1280 | Altitude Business Support ...">
            <a:extLst>
              <a:ext uri="{FF2B5EF4-FFF2-40B4-BE49-F238E27FC236}">
                <a16:creationId xmlns:a16="http://schemas.microsoft.com/office/drawing/2014/main" id="{322310ED-4B48-4E8B-8C48-E1AC5938A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035" y="3043084"/>
            <a:ext cx="715244" cy="670541"/>
          </a:xfrm>
          <a:prstGeom prst="rect">
            <a:avLst/>
          </a:prstGeom>
          <a:noFill/>
          <a:extLst>
            <a:ext uri="{909E8E84-426E-40DD-AFC4-6F175D3DCCD1}">
              <a14:hiddenFill xmlns:a14="http://schemas.microsoft.com/office/drawing/2010/main">
                <a:solidFill>
                  <a:srgbClr val="FFFFFF"/>
                </a:solidFill>
              </a14:hiddenFill>
            </a:ext>
          </a:extLst>
        </p:spPr>
      </p:pic>
      <p:sp>
        <p:nvSpPr>
          <p:cNvPr id="197" name="Google Shape;197;p33"/>
          <p:cNvSpPr txBox="1">
            <a:spLocks noGrp="1"/>
          </p:cNvSpPr>
          <p:nvPr>
            <p:ph type="ctrTitle"/>
          </p:nvPr>
        </p:nvSpPr>
        <p:spPr>
          <a:xfrm>
            <a:off x="1964850" y="378669"/>
            <a:ext cx="5214300" cy="94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P</a:t>
            </a:r>
            <a:r>
              <a:rPr lang="it-IT" dirty="0"/>
              <a:t>OSITIONING ARCHITECTURE</a:t>
            </a:r>
            <a:endParaRPr dirty="0"/>
          </a:p>
        </p:txBody>
      </p:sp>
      <p:grpSp>
        <p:nvGrpSpPr>
          <p:cNvPr id="2" name="Gruppo 1">
            <a:extLst>
              <a:ext uri="{FF2B5EF4-FFF2-40B4-BE49-F238E27FC236}">
                <a16:creationId xmlns:a16="http://schemas.microsoft.com/office/drawing/2014/main" id="{98BAC309-CA93-4340-9263-EBBA05BFD2DA}"/>
              </a:ext>
            </a:extLst>
          </p:cNvPr>
          <p:cNvGrpSpPr/>
          <p:nvPr/>
        </p:nvGrpSpPr>
        <p:grpSpPr>
          <a:xfrm>
            <a:off x="5655895" y="3577307"/>
            <a:ext cx="3017792" cy="1146333"/>
            <a:chOff x="4896498" y="1003221"/>
            <a:chExt cx="3017792" cy="973210"/>
          </a:xfrm>
        </p:grpSpPr>
        <p:sp>
          <p:nvSpPr>
            <p:cNvPr id="200" name="Google Shape;200;p33"/>
            <p:cNvSpPr/>
            <p:nvPr/>
          </p:nvSpPr>
          <p:spPr>
            <a:xfrm>
              <a:off x="4896498" y="1030231"/>
              <a:ext cx="3017792" cy="9462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3"/>
            <p:cNvSpPr txBox="1"/>
            <p:nvPr/>
          </p:nvSpPr>
          <p:spPr>
            <a:xfrm>
              <a:off x="4937051" y="1003221"/>
              <a:ext cx="2905097"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b="1" dirty="0">
                  <a:solidFill>
                    <a:schemeClr val="lt1"/>
                  </a:solidFill>
                  <a:latin typeface="Exo 2"/>
                  <a:ea typeface="Exo 2"/>
                  <a:cs typeface="Exo 2"/>
                  <a:sym typeface="Exo 2"/>
                </a:rPr>
                <a:t>Server based positioning</a:t>
              </a:r>
              <a:endParaRPr b="1" dirty="0">
                <a:solidFill>
                  <a:schemeClr val="lt1"/>
                </a:solidFill>
                <a:latin typeface="Exo 2"/>
                <a:ea typeface="Exo 2"/>
                <a:cs typeface="Exo 2"/>
                <a:sym typeface="Exo 2"/>
              </a:endParaRPr>
            </a:p>
          </p:txBody>
        </p:sp>
        <p:sp>
          <p:nvSpPr>
            <p:cNvPr id="210" name="Google Shape;210;p33"/>
            <p:cNvSpPr txBox="1"/>
            <p:nvPr/>
          </p:nvSpPr>
          <p:spPr>
            <a:xfrm>
              <a:off x="5008152" y="1271431"/>
              <a:ext cx="2833996" cy="621300"/>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n-GB" sz="1000" dirty="0">
                  <a:solidFill>
                    <a:schemeClr val="lt1"/>
                  </a:solidFill>
                  <a:latin typeface="Roboto Condensed Light"/>
                  <a:ea typeface="Roboto Condensed Light"/>
                  <a:cs typeface="Roboto Condensed Light"/>
                  <a:sym typeface="Roboto Condensed Light"/>
                </a:rPr>
                <a:t>The visitor has a tag that </a:t>
              </a:r>
              <a:r>
                <a:rPr lang="en-US" sz="1000" dirty="0">
                  <a:solidFill>
                    <a:schemeClr val="lt1"/>
                  </a:solidFill>
                  <a:latin typeface="Roboto Condensed Light"/>
                  <a:ea typeface="Roboto Condensed Light"/>
                  <a:cs typeface="Roboto Condensed Light"/>
                  <a:sym typeface="Roboto Condensed Light"/>
                </a:rPr>
                <a:t>advertises their MAC address or UUID. The signal is </a:t>
              </a:r>
              <a:r>
                <a:rPr lang="en-US" sz="1000" dirty="0" err="1">
                  <a:solidFill>
                    <a:schemeClr val="lt1"/>
                  </a:solidFill>
                  <a:latin typeface="Roboto Condensed Light"/>
                  <a:ea typeface="Roboto Condensed Light"/>
                  <a:cs typeface="Roboto Condensed Light"/>
                  <a:sym typeface="Roboto Condensed Light"/>
                </a:rPr>
                <a:t>catched</a:t>
              </a:r>
              <a:r>
                <a:rPr lang="en-US" sz="1000" dirty="0">
                  <a:solidFill>
                    <a:schemeClr val="lt1"/>
                  </a:solidFill>
                  <a:latin typeface="Roboto Condensed Light"/>
                  <a:ea typeface="Roboto Condensed Light"/>
                  <a:cs typeface="Roboto Condensed Light"/>
                  <a:sym typeface="Roboto Condensed Light"/>
                </a:rPr>
                <a:t> by specific hardware and  which is then transmitted to server for calculating and gathering statistics.</a:t>
              </a:r>
              <a:endParaRPr sz="1000" dirty="0">
                <a:solidFill>
                  <a:schemeClr val="lt1"/>
                </a:solidFill>
                <a:latin typeface="Roboto Condensed Light"/>
                <a:ea typeface="Roboto Condensed Light"/>
                <a:cs typeface="Roboto Condensed Light"/>
                <a:sym typeface="Roboto Condensed Light"/>
              </a:endParaRPr>
            </a:p>
          </p:txBody>
        </p:sp>
      </p:grpSp>
      <p:pic>
        <p:nvPicPr>
          <p:cNvPr id="64" name="Picture 24" descr="scultura greca | Focusky">
            <a:extLst>
              <a:ext uri="{FF2B5EF4-FFF2-40B4-BE49-F238E27FC236}">
                <a16:creationId xmlns:a16="http://schemas.microsoft.com/office/drawing/2014/main" id="{F1B04276-CC93-4FBB-9FFB-7470C1FFB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345" y="1005354"/>
            <a:ext cx="1059010" cy="13693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6">
            <a:extLst>
              <a:ext uri="{FF2B5EF4-FFF2-40B4-BE49-F238E27FC236}">
                <a16:creationId xmlns:a16="http://schemas.microsoft.com/office/drawing/2014/main" id="{A98A6613-3C0B-49E0-AD2A-8E1BFB0AED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661" y="3737223"/>
            <a:ext cx="780962" cy="9482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aples">
            <a:extLst>
              <a:ext uri="{FF2B5EF4-FFF2-40B4-BE49-F238E27FC236}">
                <a16:creationId xmlns:a16="http://schemas.microsoft.com/office/drawing/2014/main" id="{5A7CBE51-297C-4CAA-9174-4A867EC57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5719" y="1351879"/>
            <a:ext cx="773132" cy="194997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a:extLst>
              <a:ext uri="{FF2B5EF4-FFF2-40B4-BE49-F238E27FC236}">
                <a16:creationId xmlns:a16="http://schemas.microsoft.com/office/drawing/2014/main" id="{57E4F130-5B72-4C3C-BBE3-BC0A377317AD}"/>
              </a:ext>
            </a:extLst>
          </p:cNvPr>
          <p:cNvGrpSpPr/>
          <p:nvPr/>
        </p:nvGrpSpPr>
        <p:grpSpPr>
          <a:xfrm>
            <a:off x="1720623" y="1766462"/>
            <a:ext cx="1067202" cy="952015"/>
            <a:chOff x="2122781" y="2831130"/>
            <a:chExt cx="1067202" cy="952015"/>
          </a:xfrm>
        </p:grpSpPr>
        <p:pic>
          <p:nvPicPr>
            <p:cNvPr id="68" name="Picture 2" descr="NUCLEO-F411RE STM32 Nucleo-64 Development Board - STMicro | Mouser ...">
              <a:extLst>
                <a:ext uri="{FF2B5EF4-FFF2-40B4-BE49-F238E27FC236}">
                  <a16:creationId xmlns:a16="http://schemas.microsoft.com/office/drawing/2014/main" id="{B11EE8E4-FE23-4ED4-83C7-CDDFCF405E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2781" y="3074944"/>
              <a:ext cx="974589" cy="70820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Bluetooth Low Energy (BLE) Introduction - Part 2 | EmbeTronicX">
              <a:extLst>
                <a:ext uri="{FF2B5EF4-FFF2-40B4-BE49-F238E27FC236}">
                  <a16:creationId xmlns:a16="http://schemas.microsoft.com/office/drawing/2014/main" id="{E3A46FD7-C0B1-4089-A87D-A9B97DA8C8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4554" y="2831130"/>
              <a:ext cx="500230" cy="50023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0" descr="Signal Waves Svg Png Icon Free Download (#28685) - OnlineWebFonts.COM">
              <a:extLst>
                <a:ext uri="{FF2B5EF4-FFF2-40B4-BE49-F238E27FC236}">
                  <a16:creationId xmlns:a16="http://schemas.microsoft.com/office/drawing/2014/main" id="{681B7E24-0424-4D58-9EB3-488ED1EE32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031738">
              <a:off x="2953903" y="3243864"/>
              <a:ext cx="236080" cy="236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uppo 74">
            <a:extLst>
              <a:ext uri="{FF2B5EF4-FFF2-40B4-BE49-F238E27FC236}">
                <a16:creationId xmlns:a16="http://schemas.microsoft.com/office/drawing/2014/main" id="{FE2CD72A-916D-4DA3-A680-E5E38A6B91BF}"/>
              </a:ext>
            </a:extLst>
          </p:cNvPr>
          <p:cNvGrpSpPr/>
          <p:nvPr/>
        </p:nvGrpSpPr>
        <p:grpSpPr>
          <a:xfrm>
            <a:off x="1216183" y="4081019"/>
            <a:ext cx="1067202" cy="952015"/>
            <a:chOff x="2122781" y="2831130"/>
            <a:chExt cx="1067202" cy="952015"/>
          </a:xfrm>
        </p:grpSpPr>
        <p:pic>
          <p:nvPicPr>
            <p:cNvPr id="112" name="Picture 2" descr="NUCLEO-F411RE STM32 Nucleo-64 Development Board - STMicro | Mouser ...">
              <a:extLst>
                <a:ext uri="{FF2B5EF4-FFF2-40B4-BE49-F238E27FC236}">
                  <a16:creationId xmlns:a16="http://schemas.microsoft.com/office/drawing/2014/main" id="{6EE993F5-EEAC-4978-84F4-E5EB9545C2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2781" y="3074944"/>
              <a:ext cx="974589" cy="70820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8" descr="Bluetooth Low Energy (BLE) Introduction - Part 2 | EmbeTronicX">
              <a:extLst>
                <a:ext uri="{FF2B5EF4-FFF2-40B4-BE49-F238E27FC236}">
                  <a16:creationId xmlns:a16="http://schemas.microsoft.com/office/drawing/2014/main" id="{EE651ADA-B371-4AC1-BA26-A5A1A47292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4554" y="2831130"/>
              <a:ext cx="500230" cy="50023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30" descr="Signal Waves Svg Png Icon Free Download (#28685) - OnlineWebFonts.COM">
              <a:extLst>
                <a:ext uri="{FF2B5EF4-FFF2-40B4-BE49-F238E27FC236}">
                  <a16:creationId xmlns:a16="http://schemas.microsoft.com/office/drawing/2014/main" id="{EF7E2594-53AD-4C0D-BC33-7382227D45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031738">
              <a:off x="2953903" y="3243864"/>
              <a:ext cx="236080" cy="236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Gruppo 114">
            <a:extLst>
              <a:ext uri="{FF2B5EF4-FFF2-40B4-BE49-F238E27FC236}">
                <a16:creationId xmlns:a16="http://schemas.microsoft.com/office/drawing/2014/main" id="{08433155-177D-482E-B544-4C64A4F6E9AB}"/>
              </a:ext>
            </a:extLst>
          </p:cNvPr>
          <p:cNvGrpSpPr/>
          <p:nvPr/>
        </p:nvGrpSpPr>
        <p:grpSpPr>
          <a:xfrm>
            <a:off x="5287740" y="2670154"/>
            <a:ext cx="1017064" cy="854330"/>
            <a:chOff x="2080306" y="3074944"/>
            <a:chExt cx="1017064" cy="854330"/>
          </a:xfrm>
        </p:grpSpPr>
        <p:pic>
          <p:nvPicPr>
            <p:cNvPr id="116" name="Picture 2" descr="NUCLEO-F411RE STM32 Nucleo-64 Development Board - STMicro | Mouser ...">
              <a:extLst>
                <a:ext uri="{FF2B5EF4-FFF2-40B4-BE49-F238E27FC236}">
                  <a16:creationId xmlns:a16="http://schemas.microsoft.com/office/drawing/2014/main" id="{D6D92592-EF6B-4079-A2BD-F13F9D21B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2781" y="3074944"/>
              <a:ext cx="974589" cy="708201"/>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8" descr="Bluetooth Low Energy (BLE) Introduction - Part 2 | EmbeTronicX">
              <a:extLst>
                <a:ext uri="{FF2B5EF4-FFF2-40B4-BE49-F238E27FC236}">
                  <a16:creationId xmlns:a16="http://schemas.microsoft.com/office/drawing/2014/main" id="{115AFCA1-8C2E-4E84-8DF7-2FB1AECC41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8346" y="3429044"/>
              <a:ext cx="500230" cy="50023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30" descr="Signal Waves Svg Png Icon Free Download (#28685) - OnlineWebFonts.COM">
              <a:extLst>
                <a:ext uri="{FF2B5EF4-FFF2-40B4-BE49-F238E27FC236}">
                  <a16:creationId xmlns:a16="http://schemas.microsoft.com/office/drawing/2014/main" id="{F966E4DC-547E-48A4-840C-A3105FAE93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483806">
              <a:off x="2080306" y="3311004"/>
              <a:ext cx="236080" cy="2360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9" name="Connettore 2 118">
            <a:extLst>
              <a:ext uri="{FF2B5EF4-FFF2-40B4-BE49-F238E27FC236}">
                <a16:creationId xmlns:a16="http://schemas.microsoft.com/office/drawing/2014/main" id="{2DCDBF7A-32B1-4EA4-9A13-6D389CD66D39}"/>
              </a:ext>
            </a:extLst>
          </p:cNvPr>
          <p:cNvCxnSpPr>
            <a:cxnSpLocks/>
          </p:cNvCxnSpPr>
          <p:nvPr/>
        </p:nvCxnSpPr>
        <p:spPr>
          <a:xfrm flipV="1">
            <a:off x="4128652" y="3226826"/>
            <a:ext cx="1201563" cy="152828"/>
          </a:xfrm>
          <a:prstGeom prst="straightConnector1">
            <a:avLst/>
          </a:prstGeom>
          <a:ln w="57150">
            <a:solidFill>
              <a:schemeClr val="tx1"/>
            </a:solidFill>
            <a:prstDash val="dash"/>
            <a:tailEnd type="triangle"/>
          </a:ln>
          <a:effectLst/>
        </p:spPr>
        <p:style>
          <a:lnRef idx="3">
            <a:schemeClr val="dk1"/>
          </a:lnRef>
          <a:fillRef idx="0">
            <a:schemeClr val="dk1"/>
          </a:fillRef>
          <a:effectRef idx="2">
            <a:schemeClr val="dk1"/>
          </a:effectRef>
          <a:fontRef idx="minor">
            <a:schemeClr val="tx1"/>
          </a:fontRef>
        </p:style>
      </p:cxnSp>
      <p:cxnSp>
        <p:nvCxnSpPr>
          <p:cNvPr id="120" name="Connettore 2 119">
            <a:extLst>
              <a:ext uri="{FF2B5EF4-FFF2-40B4-BE49-F238E27FC236}">
                <a16:creationId xmlns:a16="http://schemas.microsoft.com/office/drawing/2014/main" id="{7E585596-BA2F-493A-8C50-2A913501B7E4}"/>
              </a:ext>
            </a:extLst>
          </p:cNvPr>
          <p:cNvCxnSpPr>
            <a:cxnSpLocks/>
          </p:cNvCxnSpPr>
          <p:nvPr/>
        </p:nvCxnSpPr>
        <p:spPr>
          <a:xfrm flipH="1" flipV="1">
            <a:off x="2529817" y="2510506"/>
            <a:ext cx="949773" cy="758633"/>
          </a:xfrm>
          <a:prstGeom prst="straightConnector1">
            <a:avLst/>
          </a:prstGeom>
          <a:ln w="57150">
            <a:solidFill>
              <a:schemeClr val="tx1"/>
            </a:solidFill>
            <a:prstDash val="dash"/>
            <a:tailEnd type="triangle"/>
          </a:ln>
          <a:effectLst/>
        </p:spPr>
        <p:style>
          <a:lnRef idx="3">
            <a:schemeClr val="dk1"/>
          </a:lnRef>
          <a:fillRef idx="0">
            <a:schemeClr val="dk1"/>
          </a:fillRef>
          <a:effectRef idx="2">
            <a:schemeClr val="dk1"/>
          </a:effectRef>
          <a:fontRef idx="minor">
            <a:schemeClr val="tx1"/>
          </a:fontRef>
        </p:style>
      </p:cxnSp>
      <p:cxnSp>
        <p:nvCxnSpPr>
          <p:cNvPr id="121" name="Connettore 2 120">
            <a:extLst>
              <a:ext uri="{FF2B5EF4-FFF2-40B4-BE49-F238E27FC236}">
                <a16:creationId xmlns:a16="http://schemas.microsoft.com/office/drawing/2014/main" id="{421102CB-24EF-455A-A6E4-45E9939372A4}"/>
              </a:ext>
            </a:extLst>
          </p:cNvPr>
          <p:cNvCxnSpPr>
            <a:cxnSpLocks/>
          </p:cNvCxnSpPr>
          <p:nvPr/>
        </p:nvCxnSpPr>
        <p:spPr>
          <a:xfrm flipH="1">
            <a:off x="1892186" y="3436261"/>
            <a:ext cx="1572296" cy="593615"/>
          </a:xfrm>
          <a:prstGeom prst="straightConnector1">
            <a:avLst/>
          </a:prstGeom>
          <a:ln w="57150">
            <a:solidFill>
              <a:schemeClr val="tx1"/>
            </a:solidFill>
            <a:prstDash val="dash"/>
            <a:tailEnd type="triangle"/>
          </a:ln>
          <a:effectLst/>
        </p:spPr>
        <p:style>
          <a:lnRef idx="3">
            <a:schemeClr val="dk1"/>
          </a:lnRef>
          <a:fillRef idx="0">
            <a:schemeClr val="dk1"/>
          </a:fillRef>
          <a:effectRef idx="2">
            <a:schemeClr val="dk1"/>
          </a:effectRef>
          <a:fontRef idx="minor">
            <a:schemeClr val="tx1"/>
          </a:fontRef>
        </p:style>
      </p:cxnSp>
      <p:pic>
        <p:nvPicPr>
          <p:cNvPr id="123" name="Picture 8" descr="Bluetooth Low Energy (BLE) Introduction - Part 2 | EmbeTronicX">
            <a:extLst>
              <a:ext uri="{FF2B5EF4-FFF2-40B4-BE49-F238E27FC236}">
                <a16:creationId xmlns:a16="http://schemas.microsoft.com/office/drawing/2014/main" id="{5F9032AA-B405-4560-A718-43CB40AB0C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8422" y="3343797"/>
            <a:ext cx="500230" cy="500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749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sz="3800" dirty="0"/>
              <a:t>E</a:t>
            </a:r>
            <a:r>
              <a:rPr lang="en-US" sz="3800" dirty="0"/>
              <a:t>VALUATION</a:t>
            </a:r>
            <a:endParaRPr sz="3800" dirty="0"/>
          </a:p>
        </p:txBody>
      </p:sp>
      <p:cxnSp>
        <p:nvCxnSpPr>
          <p:cNvPr id="315" name="Google Shape;315;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 name="Sottotitolo 2">
            <a:extLst>
              <a:ext uri="{FF2B5EF4-FFF2-40B4-BE49-F238E27FC236}">
                <a16:creationId xmlns:a16="http://schemas.microsoft.com/office/drawing/2014/main" id="{06CA97DC-C15C-4A52-A77F-BFB5291F1DDA}"/>
              </a:ext>
            </a:extLst>
          </p:cNvPr>
          <p:cNvSpPr>
            <a:spLocks noGrp="1"/>
          </p:cNvSpPr>
          <p:nvPr>
            <p:ph type="subTitle" idx="1"/>
          </p:nvPr>
        </p:nvSpPr>
        <p:spPr>
          <a:xfrm>
            <a:off x="4919100" y="2819189"/>
            <a:ext cx="4224900" cy="536700"/>
          </a:xfrm>
        </p:spPr>
        <p:txBody>
          <a:bodyPr/>
          <a:lstStyle/>
          <a:p>
            <a:r>
              <a:rPr lang="it-IT" sz="1200" dirty="0"/>
              <a:t>A </a:t>
            </a:r>
            <a:r>
              <a:rPr lang="it-IT" sz="1200" dirty="0" err="1"/>
              <a:t>presentation</a:t>
            </a:r>
            <a:r>
              <a:rPr lang="it-IT" sz="1200" dirty="0"/>
              <a:t> </a:t>
            </a:r>
            <a:r>
              <a:rPr lang="it-IT" sz="1200" dirty="0" err="1"/>
              <a:t>about</a:t>
            </a:r>
            <a:r>
              <a:rPr lang="it-IT" sz="1200" dirty="0"/>
              <a:t> the </a:t>
            </a:r>
            <a:r>
              <a:rPr lang="it-IT" sz="1200" dirty="0" err="1"/>
              <a:t>evaluation</a:t>
            </a:r>
            <a:r>
              <a:rPr lang="it-IT" sz="1200" dirty="0"/>
              <a:t> </a:t>
            </a:r>
            <a:r>
              <a:rPr lang="it-IT" sz="1200" dirty="0" err="1"/>
              <a:t>done</a:t>
            </a:r>
            <a:r>
              <a:rPr lang="it-IT" sz="1200" dirty="0"/>
              <a:t> so far</a:t>
            </a:r>
            <a:endParaRPr lang="en-US" sz="1200" dirty="0"/>
          </a:p>
        </p:txBody>
      </p:sp>
    </p:spTree>
    <p:extLst>
      <p:ext uri="{BB962C8B-B14F-4D97-AF65-F5344CB8AC3E}">
        <p14:creationId xmlns:p14="http://schemas.microsoft.com/office/powerpoint/2010/main" val="365797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297180" y="197361"/>
            <a:ext cx="8412480" cy="946200"/>
          </a:xfrm>
          <a:prstGeom prst="rect">
            <a:avLst/>
          </a:prstGeom>
        </p:spPr>
        <p:txBody>
          <a:bodyPr spcFirstLastPara="1" wrap="square" lIns="91425" tIns="91425" rIns="91425" bIns="91425" anchor="t" anchorCtr="0">
            <a:noAutofit/>
          </a:bodyPr>
          <a:lstStyle/>
          <a:p>
            <a:pPr lvl="0"/>
            <a:r>
              <a:rPr lang="it-IT" dirty="0"/>
              <a:t>U</a:t>
            </a:r>
            <a:r>
              <a:rPr lang="en-US" dirty="0"/>
              <a:t>SER’S FEEDBACK</a:t>
            </a:r>
            <a:br>
              <a:rPr lang="en-US" dirty="0"/>
            </a:br>
            <a:br>
              <a:rPr lang="en-US" sz="800" dirty="0"/>
            </a:br>
            <a:r>
              <a:rPr lang="en-US" sz="1400" b="0" dirty="0"/>
              <a:t>During the development process we're keeping track of the opinions of the users to understand if we're effectively building something of value. In particular, the following results of the surveys we made are quite encouraging.</a:t>
            </a:r>
            <a:br>
              <a:rPr lang="en-US" dirty="0"/>
            </a:br>
            <a:endParaRPr dirty="0"/>
          </a:p>
        </p:txBody>
      </p:sp>
      <p:cxnSp>
        <p:nvCxnSpPr>
          <p:cNvPr id="10" name="Google Shape;236;p36">
            <a:extLst>
              <a:ext uri="{FF2B5EF4-FFF2-40B4-BE49-F238E27FC236}">
                <a16:creationId xmlns:a16="http://schemas.microsoft.com/office/drawing/2014/main" id="{A694E252-F9D1-44F5-AE19-D25A7B727EDD}"/>
              </a:ext>
            </a:extLst>
          </p:cNvPr>
          <p:cNvCxnSpPr/>
          <p:nvPr/>
        </p:nvCxnSpPr>
        <p:spPr>
          <a:xfrm>
            <a:off x="6355202" y="2367296"/>
            <a:ext cx="651300" cy="0"/>
          </a:xfrm>
          <a:prstGeom prst="straightConnector1">
            <a:avLst/>
          </a:prstGeom>
          <a:noFill/>
          <a:ln w="9525" cap="flat" cmpd="sng">
            <a:solidFill>
              <a:schemeClr val="dk1"/>
            </a:solidFill>
            <a:prstDash val="solid"/>
            <a:round/>
            <a:headEnd type="none" w="med" len="med"/>
            <a:tailEnd type="none" w="med" len="med"/>
          </a:ln>
        </p:spPr>
      </p:cxnSp>
      <p:pic>
        <p:nvPicPr>
          <p:cNvPr id="12" name="Immagine 11">
            <a:extLst>
              <a:ext uri="{FF2B5EF4-FFF2-40B4-BE49-F238E27FC236}">
                <a16:creationId xmlns:a16="http://schemas.microsoft.com/office/drawing/2014/main" id="{2F86D879-1D17-41CE-884B-42CB1112959A}"/>
              </a:ext>
            </a:extLst>
          </p:cNvPr>
          <p:cNvPicPr>
            <a:picLocks noChangeAspect="1"/>
          </p:cNvPicPr>
          <p:nvPr/>
        </p:nvPicPr>
        <p:blipFill>
          <a:blip r:embed="rId3"/>
          <a:srcRect/>
          <a:stretch/>
        </p:blipFill>
        <p:spPr>
          <a:xfrm>
            <a:off x="297180" y="1810762"/>
            <a:ext cx="6058022" cy="2646937"/>
          </a:xfrm>
          <a:prstGeom prst="snip2DiagRect">
            <a:avLst/>
          </a:prstGeom>
          <a:ln w="38100">
            <a:solidFill>
              <a:schemeClr val="accent1"/>
            </a:solidFill>
          </a:ln>
        </p:spPr>
      </p:pic>
      <p:sp>
        <p:nvSpPr>
          <p:cNvPr id="4" name="CasellaDiTesto 3">
            <a:extLst>
              <a:ext uri="{FF2B5EF4-FFF2-40B4-BE49-F238E27FC236}">
                <a16:creationId xmlns:a16="http://schemas.microsoft.com/office/drawing/2014/main" id="{023D771F-2EE9-4B06-8DD5-6BC919C44068}"/>
              </a:ext>
            </a:extLst>
          </p:cNvPr>
          <p:cNvSpPr txBox="1"/>
          <p:nvPr/>
        </p:nvSpPr>
        <p:spPr>
          <a:xfrm>
            <a:off x="6680852" y="2421481"/>
            <a:ext cx="1457308"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can see that the majority of the users would at least be curious to try </a:t>
            </a:r>
            <a:r>
              <a:rPr lang="en-US" dirty="0" err="1">
                <a:solidFill>
                  <a:schemeClr val="tx1"/>
                </a:solidFill>
                <a:latin typeface="Roboto Condensed Light" panose="020B0604020202020204" charset="0"/>
                <a:ea typeface="Roboto Condensed Light" panose="020B0604020202020204" charset="0"/>
              </a:rPr>
              <a:t>MuSa</a:t>
            </a:r>
            <a:r>
              <a:rPr lang="en-US" dirty="0">
                <a:solidFill>
                  <a:schemeClr val="tx1"/>
                </a:solidFill>
                <a:latin typeface="Roboto Condensed Light" panose="020B0604020202020204" charset="0"/>
                <a:ea typeface="Roboto Condensed Light" panose="020B0604020202020204" charset="0"/>
              </a:rPr>
              <a:t>.</a:t>
            </a:r>
          </a:p>
        </p:txBody>
      </p:sp>
    </p:spTree>
    <p:extLst>
      <p:ext uri="{BB962C8B-B14F-4D97-AF65-F5344CB8AC3E}">
        <p14:creationId xmlns:p14="http://schemas.microsoft.com/office/powerpoint/2010/main" val="295637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297180" y="197361"/>
            <a:ext cx="8412480" cy="946200"/>
          </a:xfrm>
          <a:prstGeom prst="rect">
            <a:avLst/>
          </a:prstGeom>
        </p:spPr>
        <p:txBody>
          <a:bodyPr spcFirstLastPara="1" wrap="square" lIns="91425" tIns="91425" rIns="91425" bIns="91425" anchor="t" anchorCtr="0">
            <a:noAutofit/>
          </a:bodyPr>
          <a:lstStyle/>
          <a:p>
            <a:pPr lvl="0"/>
            <a:r>
              <a:rPr lang="it-IT" dirty="0"/>
              <a:t>U</a:t>
            </a:r>
            <a:r>
              <a:rPr lang="en-US" dirty="0"/>
              <a:t>SER’S FEEDBACK</a:t>
            </a:r>
            <a:br>
              <a:rPr lang="en-US" dirty="0"/>
            </a:br>
            <a:br>
              <a:rPr lang="en-US" sz="800" dirty="0"/>
            </a:br>
            <a:r>
              <a:rPr lang="en-US" sz="1400" b="0" dirty="0"/>
              <a:t>During the development process we're keeping track of the opinions of the users to understand if we're effectively building something of value. In particular, the following results of the surveys we made are quite encouraging.</a:t>
            </a:r>
            <a:br>
              <a:rPr lang="en-US" dirty="0"/>
            </a:br>
            <a:endParaRPr dirty="0"/>
          </a:p>
        </p:txBody>
      </p:sp>
      <p:cxnSp>
        <p:nvCxnSpPr>
          <p:cNvPr id="10" name="Google Shape;236;p36">
            <a:extLst>
              <a:ext uri="{FF2B5EF4-FFF2-40B4-BE49-F238E27FC236}">
                <a16:creationId xmlns:a16="http://schemas.microsoft.com/office/drawing/2014/main" id="{A694E252-F9D1-44F5-AE19-D25A7B727EDD}"/>
              </a:ext>
            </a:extLst>
          </p:cNvPr>
          <p:cNvCxnSpPr>
            <a:cxnSpLocks/>
          </p:cNvCxnSpPr>
          <p:nvPr/>
        </p:nvCxnSpPr>
        <p:spPr>
          <a:xfrm>
            <a:off x="2179320" y="1986296"/>
            <a:ext cx="811442" cy="0"/>
          </a:xfrm>
          <a:prstGeom prst="straightConnector1">
            <a:avLst/>
          </a:prstGeom>
          <a:noFill/>
          <a:ln w="9525" cap="flat" cmpd="sng">
            <a:solidFill>
              <a:schemeClr val="dk1"/>
            </a:solidFill>
            <a:prstDash val="solid"/>
            <a:round/>
            <a:headEnd type="none" w="med" len="med"/>
            <a:tailEnd type="none" w="med" len="med"/>
          </a:ln>
        </p:spPr>
      </p:cxnSp>
      <p:pic>
        <p:nvPicPr>
          <p:cNvPr id="12" name="Immagine 11">
            <a:extLst>
              <a:ext uri="{FF2B5EF4-FFF2-40B4-BE49-F238E27FC236}">
                <a16:creationId xmlns:a16="http://schemas.microsoft.com/office/drawing/2014/main" id="{2F86D879-1D17-41CE-884B-42CB1112959A}"/>
              </a:ext>
            </a:extLst>
          </p:cNvPr>
          <p:cNvPicPr>
            <a:picLocks noChangeAspect="1"/>
          </p:cNvPicPr>
          <p:nvPr/>
        </p:nvPicPr>
        <p:blipFill>
          <a:blip r:embed="rId3"/>
          <a:srcRect/>
          <a:stretch/>
        </p:blipFill>
        <p:spPr>
          <a:xfrm>
            <a:off x="2910718" y="1840461"/>
            <a:ext cx="6058022" cy="2429519"/>
          </a:xfrm>
          <a:prstGeom prst="snip2DiagRect">
            <a:avLst/>
          </a:prstGeom>
          <a:ln w="38100">
            <a:solidFill>
              <a:schemeClr val="accent1"/>
            </a:solidFill>
          </a:ln>
        </p:spPr>
      </p:pic>
      <p:sp>
        <p:nvSpPr>
          <p:cNvPr id="2" name="CasellaDiTesto 1">
            <a:extLst>
              <a:ext uri="{FF2B5EF4-FFF2-40B4-BE49-F238E27FC236}">
                <a16:creationId xmlns:a16="http://schemas.microsoft.com/office/drawing/2014/main" id="{0EB14482-0BF2-479A-A352-CDE63C6EA71B}"/>
              </a:ext>
            </a:extLst>
          </p:cNvPr>
          <p:cNvSpPr txBox="1"/>
          <p:nvPr/>
        </p:nvSpPr>
        <p:spPr>
          <a:xfrm>
            <a:off x="548641" y="2136534"/>
            <a:ext cx="2179320" cy="1169551"/>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Our application could be useful for the museum to attract more visitors, thanks to making their experiences there more enjoyable.</a:t>
            </a:r>
          </a:p>
        </p:txBody>
      </p:sp>
    </p:spTree>
    <p:extLst>
      <p:ext uri="{BB962C8B-B14F-4D97-AF65-F5344CB8AC3E}">
        <p14:creationId xmlns:p14="http://schemas.microsoft.com/office/powerpoint/2010/main" val="3797832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297180" y="197361"/>
            <a:ext cx="8412480" cy="946200"/>
          </a:xfrm>
          <a:prstGeom prst="rect">
            <a:avLst/>
          </a:prstGeom>
        </p:spPr>
        <p:txBody>
          <a:bodyPr spcFirstLastPara="1" wrap="square" lIns="91425" tIns="91425" rIns="91425" bIns="91425" anchor="t" anchorCtr="0">
            <a:noAutofit/>
          </a:bodyPr>
          <a:lstStyle/>
          <a:p>
            <a:pPr lvl="0"/>
            <a:r>
              <a:rPr lang="it-IT" dirty="0"/>
              <a:t>U</a:t>
            </a:r>
            <a:r>
              <a:rPr lang="en-US" dirty="0"/>
              <a:t>SER’S FEEDBACK</a:t>
            </a:r>
            <a:br>
              <a:rPr lang="en-US" dirty="0"/>
            </a:br>
            <a:br>
              <a:rPr lang="en-US" sz="800" dirty="0"/>
            </a:br>
            <a:r>
              <a:rPr lang="en-US" sz="1400" b="0" dirty="0"/>
              <a:t>During the development process we're keeping track of the opinions of the users to understand if we're effectively building something of value. In particular, the following results of the surveys we made are quite encouraging.</a:t>
            </a:r>
            <a:br>
              <a:rPr lang="en-US" dirty="0"/>
            </a:br>
            <a:endParaRPr dirty="0"/>
          </a:p>
        </p:txBody>
      </p:sp>
      <p:cxnSp>
        <p:nvCxnSpPr>
          <p:cNvPr id="10" name="Google Shape;236;p36">
            <a:extLst>
              <a:ext uri="{FF2B5EF4-FFF2-40B4-BE49-F238E27FC236}">
                <a16:creationId xmlns:a16="http://schemas.microsoft.com/office/drawing/2014/main" id="{A694E252-F9D1-44F5-AE19-D25A7B727EDD}"/>
              </a:ext>
            </a:extLst>
          </p:cNvPr>
          <p:cNvCxnSpPr>
            <a:cxnSpLocks/>
          </p:cNvCxnSpPr>
          <p:nvPr/>
        </p:nvCxnSpPr>
        <p:spPr>
          <a:xfrm>
            <a:off x="6211352" y="2367296"/>
            <a:ext cx="795150" cy="0"/>
          </a:xfrm>
          <a:prstGeom prst="straightConnector1">
            <a:avLst/>
          </a:prstGeom>
          <a:noFill/>
          <a:ln w="9525" cap="flat" cmpd="sng">
            <a:solidFill>
              <a:schemeClr val="dk1"/>
            </a:solidFill>
            <a:prstDash val="solid"/>
            <a:round/>
            <a:headEnd type="none" w="med" len="med"/>
            <a:tailEnd type="none" w="med" len="med"/>
          </a:ln>
        </p:spPr>
      </p:cxnSp>
      <p:pic>
        <p:nvPicPr>
          <p:cNvPr id="12" name="Immagine 11">
            <a:extLst>
              <a:ext uri="{FF2B5EF4-FFF2-40B4-BE49-F238E27FC236}">
                <a16:creationId xmlns:a16="http://schemas.microsoft.com/office/drawing/2014/main" id="{2F86D879-1D17-41CE-884B-42CB1112959A}"/>
              </a:ext>
            </a:extLst>
          </p:cNvPr>
          <p:cNvPicPr>
            <a:picLocks noChangeAspect="1"/>
          </p:cNvPicPr>
          <p:nvPr/>
        </p:nvPicPr>
        <p:blipFill>
          <a:blip r:embed="rId3"/>
          <a:srcRect/>
          <a:stretch/>
        </p:blipFill>
        <p:spPr>
          <a:xfrm>
            <a:off x="441030" y="1810762"/>
            <a:ext cx="5770322" cy="2646937"/>
          </a:xfrm>
          <a:prstGeom prst="snip2DiagRect">
            <a:avLst/>
          </a:prstGeom>
          <a:ln w="38100">
            <a:solidFill>
              <a:schemeClr val="accent1"/>
            </a:solidFill>
          </a:ln>
        </p:spPr>
      </p:pic>
      <p:sp>
        <p:nvSpPr>
          <p:cNvPr id="4" name="CasellaDiTesto 3">
            <a:extLst>
              <a:ext uri="{FF2B5EF4-FFF2-40B4-BE49-F238E27FC236}">
                <a16:creationId xmlns:a16="http://schemas.microsoft.com/office/drawing/2014/main" id="{023D771F-2EE9-4B06-8DD5-6BC919C44068}"/>
              </a:ext>
            </a:extLst>
          </p:cNvPr>
          <p:cNvSpPr txBox="1"/>
          <p:nvPr/>
        </p:nvSpPr>
        <p:spPr>
          <a:xfrm>
            <a:off x="6521762" y="2483926"/>
            <a:ext cx="2181208" cy="2246769"/>
          </a:xfrm>
          <a:prstGeom prst="rect">
            <a:avLst/>
          </a:prstGeom>
          <a:noFill/>
        </p:spPr>
        <p:txBody>
          <a:bodyPr wrap="square" rtlCol="0">
            <a:spAutoFit/>
          </a:bodyPr>
          <a:lstStyle/>
          <a:p>
            <a:r>
              <a:rPr lang="en-US" dirty="0">
                <a:solidFill>
                  <a:schemeClr val="tx1"/>
                </a:solidFill>
                <a:latin typeface="Roboto Condensed Light" panose="020B0604020202020204" charset="0"/>
                <a:ea typeface="Roboto Condensed Light" panose="020B0604020202020204" charset="0"/>
              </a:rPr>
              <a:t>We can be reassured on the fact that we're catching the main needs of the users, since, a part from some peculiar suggestions, the majority of them doesn't feel the need to point out more functionalities to add with respect to the ones already presented.</a:t>
            </a:r>
          </a:p>
        </p:txBody>
      </p:sp>
    </p:spTree>
    <p:extLst>
      <p:ext uri="{BB962C8B-B14F-4D97-AF65-F5344CB8AC3E}">
        <p14:creationId xmlns:p14="http://schemas.microsoft.com/office/powerpoint/2010/main" val="1011915345"/>
      </p:ext>
    </p:extLst>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1381</Words>
  <Application>Microsoft Office PowerPoint</Application>
  <PresentationFormat>Presentazione su schermo (16:9)</PresentationFormat>
  <Paragraphs>119</Paragraphs>
  <Slides>22</Slides>
  <Notes>21</Notes>
  <HiddenSlides>1</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Squada One</vt:lpstr>
      <vt:lpstr>Roboto Condensed</vt:lpstr>
      <vt:lpstr>Arial</vt:lpstr>
      <vt:lpstr>Exo 2</vt:lpstr>
      <vt:lpstr>Fira Sans Extra Condensed Medium</vt:lpstr>
      <vt:lpstr>Roboto Condensed Light</vt:lpstr>
      <vt:lpstr>Tech Newsletter by Slidesgo</vt:lpstr>
      <vt:lpstr>MuSa</vt:lpstr>
      <vt:lpstr>TECHNICAL UPDATE</vt:lpstr>
      <vt:lpstr>Presentazione standard di PowerPoint</vt:lpstr>
      <vt:lpstr>Presentazione standard di PowerPoint</vt:lpstr>
      <vt:lpstr>POSITIONING ARCHITECTURE</vt:lpstr>
      <vt:lpstr>EVALUATION</vt:lpstr>
      <vt:lpstr>USER’S FEEDBACK  During the development process we're keeping track of the opinions of the users to understand if we're effectively building something of value. In particular, the following results of the surveys we made are quite encouraging. </vt:lpstr>
      <vt:lpstr>USER’S FEEDBACK  During the development process we're keeping track of the opinions of the users to understand if we're effectively building something of value. In particular, the following results of the surveys we made are quite encouraging. </vt:lpstr>
      <vt:lpstr>USER’S FEEDBACK  During the development process we're keeping track of the opinions of the users to understand if we're effectively building something of value. In particular, the following results of the surveys we made are quite encouraging. </vt:lpstr>
      <vt:lpstr>USER’S FEEDBACK  During the development process we're keeping track of the opinions of the users to understand if we're effectively building something of value. In particular, the following results of the surveys we made are quite encouraging. </vt:lpstr>
      <vt:lpstr>COMPLEXITY &amp; RESPONSIVENESS</vt:lpstr>
      <vt:lpstr>COMPLEXITY &amp; RESPONSIVENESS</vt:lpstr>
      <vt:lpstr>CODE CITY AND THE BACKEND</vt:lpstr>
      <vt:lpstr>CODE CITY AND THE BACKEND</vt:lpstr>
      <vt:lpstr>SENSOR NETWORK RELIABILITY</vt:lpstr>
      <vt:lpstr>PRICE</vt:lpstr>
      <vt:lpstr>FUTURE PLANS</vt:lpstr>
      <vt:lpstr>TECHNICAL DEVELOPMENT</vt:lpstr>
      <vt:lpstr>TECHNICAL DEVELOPMENT</vt:lpstr>
      <vt:lpstr>FUTURE EVALUATION</vt:lpstr>
      <vt:lpstr>FUTURE EVALUATION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MuSa</dc:title>
  <dc:creator>Gianmarco Zizzo</dc:creator>
  <cp:lastModifiedBy>Gianmarco Zizzo</cp:lastModifiedBy>
  <cp:revision>35</cp:revision>
  <dcterms:modified xsi:type="dcterms:W3CDTF">2020-05-28T13:08:18Z</dcterms:modified>
</cp:coreProperties>
</file>